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State your name clearly. Read the topic number and title exactly as on the exam paper. Pause to let examiners see it. Point to the logo. This is your first impression. (30 seconds)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Quick overview of what we will cover. 13 topics across 34 slides. About 20 minutes. (20 seconds)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sets up the narrative arc. First explain what AETHERIX is in plain language - it's like the postal service for interplanetary space. Then pivot to the problem: TCP/IP was never designed for space. 22-minute delays break every assumption. Solar conjunction blackouts. Static routing. Vulnerable crypto. Each problem maps to one of our solutions. (1.5 minutes)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scale. 54.6M to 401M km. Light itself takes 3-22 minutes one way. TCP/IP was designed for sub-second round trips. In space, by the time a packet acknowledgment returns, the link may be gone. Solar conjunction causes 2-week blackout. This is why NASA calls it Delay-Tolerant Networking. (1.5 minutes)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Earth-Mars distance varies over the 780-day synodic period. (15 seconds)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One-way light delay ranges from 3 to 22 minutes. (15 seconds)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key insight: instead of requiring an end-to-end connection like TCP, DTN works like the postal service. Each node takes custody of your data and forwards it when a link becomes available. Three pillars: BPv7 for the protocol, RL for intelligent routing, QKD for security. (1.5 minutes)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architecture. Six core modules feed into the simulation engine, which feeds the web showcase. Standards compliance at the bottom. Point to each module as you explain. (1 minute)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Architecture diagram showing source modules feeding simulation engine and web demos.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Distribution of 241 nodes across 5 network tiers. (15 seconds)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BPv7 is the postal service protocol. Walk through the stack: Application at top, BPv7 as the store-and-forward layer, three convergence layers for different link types, physical at bottom. Custody transfer is the key innovation - each node takes legal responsibility. Priority P0 (emergency) to P4 (bulk). (2 minutes)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priority classes from emergency to bulk. (15 seconds)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through the store-and-forward process. Bundle arrives, gets stored, node waits for next contact opportunity, then forwards. If link drops, bundle stays stored and retries. No data loss. This is fundamentally different from TCP's end-to-end retransmission. (1.5 minutes)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241 nodes across 5 tiers. Walk through each tier. Earth Ground is the DSN - three stations around the globe for 24/7 coverage. Earth Orbital has LEO laser mesh for optical backhaul. Deep Space has Lagrange point relays - these are the critical innovation for conjunction coverage. Mars Orbital has areostationary relays at 17,032 km. Mars Surface is the most populated tier. (2 minutes)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Visual overview of the 5-tier topology with 3 redundant paths.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Network topology visualization.</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DSN ground station coverage map. (15 seconds)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Key orbital relay positions in the network. (15 seconds)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THE LIVE DEMO from the Link Budget page. Show the 3 distance scenarios. 1550nm was chosen for telecom heritage and eye safety. FSPL at average distance is -365 dB. The telescope apertures are realistic for spacecraft. RF backup for reliability. (2 minutes)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Data rate degrades with distance squared. (15 seconds)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Link budget analysis showing free-space path loss as the dominant factor. (15 seconds)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Interactive journey visualization.</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Protocol latency overhead comparison. (15 seconds)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Daily data volume throughput comparison. (15 seconds)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CGR is what NASA uses today. It's static - you have to pre-compute schedules. Our RL agent learns from experience. 8 state variables, 4 actions. The reward function balances delivery probability against delay, hops, drops, and energy. Multi-agent federated learning means agents at each node share knowledge. (2 minutes)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RL agent Q-value heatmap showing learned routing preferences. (15 seconds)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RL agent energy efficiency optimization. (15 seconds)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BB84 is beautifully simple: send qubits, measure, compare bases, check QBER. If QBER is below 11%, no one listened in. CASCADE reconciliation and privacy amplification clean the key. E91 uses entanglement. Quantum repeaters at Lagrange points extend range. Post-quantum crypto as backup layer. (2 minutes)</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QKD security analysis with QBER threshold. (15 seconds)</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QKD key generation rate versus distance. (15 seconds)</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Mars and Earth dance around the Sun with a 26-month synodic period. Everything changes - distance, delay, bandwidth. At opposition we get great bandwidth. At conjunction, the Sun blocks everything. Our Lagrange relays at ES-L4 and ES-L5 maintain 50-70% capacity during conjunction. Doppler shift of 15 GHz at optical wavelengths requires real-time compensation. (1.5 minutes)</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Contact window prediction over the synodic period. (15 seconds)</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Space radiation is relentless. SEUs flip bits constantly - about 37,000 during a Mars transit. Our defense-in-depth: TMR masks logic faults (3,334x reliability gain), SECDED ECC corrects single-bit errors, scrubbing prevents double-bit accumulation, and FDIR with a watchdog catches everything else. The RAD750 can tolerate 200 krad - far above what a Mars mission needs. (1.5 minutes)</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Like an emergency room. P0 emergency gets sent immediately - it can even preempt an in-progress transfer. P1 mission-critical next. P2 routine science. P4 bulk data fills remaining bandwidth. Compression multiplies effective capacity: 3x for telemetry, 10x for images, 50x for video. Our scheduler keeps the link at 100% utilization by fragmenting large bundles. (1.5 minutes)</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through the 7-hop journey. 500MB from Perseverance to JPL. Total transit ~13 min vs 12.5 min light-time - near speed of light! DTN overhead under 5%. Key point: if link drops at hop 5, the bundle stays stored at hop 4 and retries. No data loss. RUN LIVE DEMO if time permits. (2 minutes)</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End-to-end bundle journey through all protocol layers.</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Visual data flow through the protocol stack.</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 honest. Left column is simulated: 241-node topology, RL routing converges in 140 episodes, autonomous conjunction reroute, BB84 detection, 200x radiation reduction. Right column is design targets: 2-200 Mbps from link model, &gt;95% availability and cost are goals not yet measured. (1 minute)</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Side-by-side performance comparison chart. (15 seconds)</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Optical versus RF link capability radar chart. (15 seconds)</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real, working code. 33 Python modules, 643 tests, 15 interactive demos. All the physics is real - no mocked data. The showcase site has live calculators you can use right now. Standards compliance is complete - CCSDS, IETF, and NIST. (1.5 minutes)</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Bandwidth evolution over deep-space missions. (15 seconds)</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Mission timeline deployment phases. (15 seconds)</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Phases 1-4 are done - this is what you see today. Phase 5: ns-3 simulation for realistic network modeling. Phase 6: Upgrade to DQN and integrate with NASA's ION-DTN implementation. Phase 7: Hardware prototypes with SDRs and optical links. (1.5 minutes)</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Summarize the problem and solution clearly. Re-read the exam topic verbatim. Point to the numbers. Offer to show live demos or answer questions. Thank the examiners. (1 minute)</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Summarize: simulated achievements are 241-node topology, RL routing, QKD security, 200x radiation reduction. Design targets are 10-100x data rate and &gt;95% availability. Invite questions confidently. Thank the audience. (30 seconds)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Rectangle 1"/>
          <p:cNvSpPr/>
          <p:nvPr/>
        </p:nvSpPr>
        <p:spPr>
          <a:xfrm>
            <a:off x="0" y="0"/>
            <a:ext cx="12191695" cy="54864"/>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371600" y="1097280"/>
            <a:ext cx="9418320" cy="1371600"/>
          </a:xfrm>
          <a:prstGeom prst="rect">
            <a:avLst/>
          </a:prstGeom>
          <a:noFill/>
        </p:spPr>
        <p:txBody>
          <a:bodyPr wrap="square">
            <a:spAutoFit/>
          </a:bodyPr>
          <a:lstStyle/>
          <a:p>
            <a:pPr algn="ctr">
              <a:defRPr sz="7200" b="1">
                <a:solidFill>
                  <a:srgbClr val="FFFFFF"/>
                </a:solidFill>
                <a:latin typeface="Calibri"/>
              </a:defRPr>
            </a:pPr>
            <a:r>
              <a:t>AETHERIX</a:t>
            </a:r>
          </a:p>
        </p:txBody>
      </p:sp>
      <p:sp>
        <p:nvSpPr>
          <p:cNvPr id="4" name="Rectangle 3"/>
          <p:cNvSpPr/>
          <p:nvPr/>
        </p:nvSpPr>
        <p:spPr>
          <a:xfrm>
            <a:off x="4114800" y="2286000"/>
            <a:ext cx="3931920" cy="50800"/>
          </a:xfrm>
          <a:prstGeom prst="rect">
            <a:avLst/>
          </a:prstGeom>
          <a:solidFill>
            <a:srgbClr val="00D4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2560320"/>
            <a:ext cx="10332720" cy="914400"/>
          </a:xfrm>
          <a:prstGeom prst="rect">
            <a:avLst/>
          </a:prstGeom>
          <a:noFill/>
        </p:spPr>
        <p:txBody>
          <a:bodyPr wrap="square">
            <a:spAutoFit/>
          </a:bodyPr>
          <a:lstStyle/>
          <a:p>
            <a:pPr algn="ctr">
              <a:defRPr sz="2200" b="0">
                <a:solidFill>
                  <a:srgbClr val="00D4AA"/>
                </a:solidFill>
                <a:latin typeface="Calibri"/>
              </a:defRPr>
            </a:pPr>
            <a:r>
              <a:t>Autonomous Extraterrestrial High-throughput Enhancing Routing</a:t>
            </a:r>
            <a:br/>
            <a:r>
              <a:t>and Inter-planetary eXchange</a:t>
            </a:r>
          </a:p>
        </p:txBody>
      </p:sp>
      <p:sp>
        <p:nvSpPr>
          <p:cNvPr id="6" name="TextBox 5"/>
          <p:cNvSpPr txBox="1"/>
          <p:nvPr/>
        </p:nvSpPr>
        <p:spPr>
          <a:xfrm>
            <a:off x="1828800" y="3657600"/>
            <a:ext cx="8503920" cy="457200"/>
          </a:xfrm>
          <a:prstGeom prst="rect">
            <a:avLst/>
          </a:prstGeom>
          <a:noFill/>
        </p:spPr>
        <p:txBody>
          <a:bodyPr wrap="square">
            <a:spAutoFit/>
          </a:bodyPr>
          <a:lstStyle/>
          <a:p>
            <a:pPr algn="ctr">
              <a:defRPr sz="1600" b="0">
                <a:solidFill>
                  <a:srgbClr val="B0B8CC"/>
                </a:solidFill>
                <a:latin typeface="Calibri"/>
              </a:defRPr>
            </a:pPr>
            <a:r>
              <a:t>EduQual Level 6 Diploma in AI Operations  |  Topic 59</a:t>
            </a:r>
          </a:p>
        </p:txBody>
      </p:sp>
      <p:sp>
        <p:nvSpPr>
          <p:cNvPr id="7" name="TextBox 6"/>
          <p:cNvSpPr txBox="1"/>
          <p:nvPr/>
        </p:nvSpPr>
        <p:spPr>
          <a:xfrm>
            <a:off x="1828800" y="4114800"/>
            <a:ext cx="8503920" cy="457200"/>
          </a:xfrm>
          <a:prstGeom prst="rect">
            <a:avLst/>
          </a:prstGeom>
          <a:noFill/>
        </p:spPr>
        <p:txBody>
          <a:bodyPr wrap="square">
            <a:spAutoFit/>
          </a:bodyPr>
          <a:lstStyle/>
          <a:p>
            <a:pPr algn="ctr">
              <a:defRPr sz="1400" b="0">
                <a:solidFill>
                  <a:srgbClr val="6B7B96"/>
                </a:solidFill>
                <a:latin typeface="Calibri"/>
              </a:defRPr>
            </a:pPr>
            <a:r>
              <a:t>Building an Interplanetary Communication Network with DTN,</a:t>
            </a:r>
            <a:br/>
            <a:r>
              <a:t>Quantum Communication, and Space-Based Infrastructure for Mars Mission Support</a:t>
            </a:r>
          </a:p>
        </p:txBody>
      </p:sp>
      <p:sp>
        <p:nvSpPr>
          <p:cNvPr id="8" name="Rectangle 7"/>
          <p:cNvSpPr/>
          <p:nvPr/>
        </p:nvSpPr>
        <p:spPr>
          <a:xfrm>
            <a:off x="3200400" y="4846320"/>
            <a:ext cx="5760720" cy="2540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28800" y="5120640"/>
            <a:ext cx="8503920" cy="457200"/>
          </a:xfrm>
          <a:prstGeom prst="rect">
            <a:avLst/>
          </a:prstGeom>
          <a:noFill/>
        </p:spPr>
        <p:txBody>
          <a:bodyPr wrap="square">
            <a:spAutoFit/>
          </a:bodyPr>
          <a:lstStyle/>
          <a:p>
            <a:pPr algn="ctr">
              <a:defRPr sz="2000" b="1">
                <a:solidFill>
                  <a:srgbClr val="FFFFFF"/>
                </a:solidFill>
                <a:latin typeface="Calibri"/>
              </a:defRPr>
            </a:pPr>
            <a:r>
              <a:t>Muhammad Abdullah Tariq</a:t>
            </a:r>
          </a:p>
        </p:txBody>
      </p:sp>
      <p:sp>
        <p:nvSpPr>
          <p:cNvPr id="10" name="TextBox 9"/>
          <p:cNvSpPr txBox="1"/>
          <p:nvPr/>
        </p:nvSpPr>
        <p:spPr>
          <a:xfrm>
            <a:off x="1828800" y="5577840"/>
            <a:ext cx="8503920" cy="457200"/>
          </a:xfrm>
          <a:prstGeom prst="rect">
            <a:avLst/>
          </a:prstGeom>
          <a:noFill/>
        </p:spPr>
        <p:txBody>
          <a:bodyPr wrap="square">
            <a:spAutoFit/>
          </a:bodyPr>
          <a:lstStyle/>
          <a:p>
            <a:pPr algn="ctr">
              <a:defRPr sz="1400" b="0">
                <a:solidFill>
                  <a:srgbClr val="6B7B96"/>
                </a:solidFill>
                <a:latin typeface="Calibri"/>
              </a:defRPr>
            </a:pPr>
            <a:r>
              <a:t>September 2026</a:t>
            </a:r>
          </a:p>
        </p:txBody>
      </p:sp>
      <p:sp>
        <p:nvSpPr>
          <p:cNvPr id="11" name="TextBox 10"/>
          <p:cNvSpPr txBox="1"/>
          <p:nvPr/>
        </p:nvSpPr>
        <p:spPr>
          <a:xfrm>
            <a:off x="1828800" y="6126480"/>
            <a:ext cx="8503920" cy="365760"/>
          </a:xfrm>
          <a:prstGeom prst="rect">
            <a:avLst/>
          </a:prstGeom>
          <a:noFill/>
        </p:spPr>
        <p:txBody>
          <a:bodyPr wrap="square">
            <a:spAutoFit/>
          </a:bodyPr>
          <a:lstStyle/>
          <a:p>
            <a:pPr algn="ctr">
              <a:defRPr sz="1200" b="0">
                <a:solidFill>
                  <a:srgbClr val="009EFF"/>
                </a:solidFill>
                <a:latin typeface="Calibri"/>
              </a:defRPr>
            </a:pPr>
            <a:r>
              <a:t>matx104.github.io/AETHERIX  |  github.com/matx104/AETHERIX</a:t>
            </a:r>
          </a:p>
        </p:txBody>
      </p:sp>
      <p:sp>
        <p:nvSpPr>
          <p:cNvPr id="12" name="Rectangle 11"/>
          <p:cNvSpPr/>
          <p:nvPr/>
        </p:nvSpPr>
        <p:spPr>
          <a:xfrm>
            <a:off x="0" y="6803136"/>
            <a:ext cx="12191695" cy="54864"/>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transition spd="med" advClick="1">
    <p:fade/>
  </p:transition>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600" b="1">
                <a:solidFill>
                  <a:srgbClr val="FFFFFF"/>
                </a:solidFill>
                <a:latin typeface="Calibri"/>
              </a:defRPr>
            </a:pPr>
            <a:r>
              <a:t>PRESENTATION AGENDA</a:t>
            </a:r>
          </a:p>
        </p:txBody>
      </p:sp>
      <p:sp>
        <p:nvSpPr>
          <p:cNvPr id="3" name="Rectangle 2"/>
          <p:cNvSpPr/>
          <p:nvPr/>
        </p:nvSpPr>
        <p:spPr>
          <a:xfrm>
            <a:off x="640080" y="868680"/>
            <a:ext cx="2743200" cy="38100"/>
          </a:xfrm>
          <a:prstGeom prst="rect">
            <a:avLst/>
          </a:prstGeom>
          <a:solidFill>
            <a:srgbClr val="00D4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[A2] topology.py (241 nodes)  ·  References slides at end of deck</a:t>
            </a:r>
          </a:p>
        </p:txBody>
      </p:sp>
      <p:sp>
        <p:nvSpPr>
          <p:cNvPr id="5" name="TextBox 4"/>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6" name="TextBox 5"/>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2 / 50</a:t>
            </a:r>
          </a:p>
        </p:txBody>
      </p:sp>
      <p:sp>
        <p:nvSpPr>
          <p:cNvPr id="7" name="Rounded Rectangle 6"/>
          <p:cNvSpPr/>
          <p:nvPr/>
        </p:nvSpPr>
        <p:spPr>
          <a:xfrm>
            <a:off x="640080" y="1143000"/>
            <a:ext cx="5303520" cy="658368"/>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8" name="TextBox 7"/>
          <p:cNvSpPr txBox="1"/>
          <p:nvPr/>
        </p:nvSpPr>
        <p:spPr>
          <a:xfrm>
            <a:off x="777240" y="1197864"/>
            <a:ext cx="5029200" cy="292608"/>
          </a:xfrm>
          <a:prstGeom prst="rect">
            <a:avLst/>
          </a:prstGeom>
          <a:noFill/>
        </p:spPr>
        <p:txBody>
          <a:bodyPr wrap="square">
            <a:spAutoFit/>
          </a:bodyPr>
          <a:lstStyle/>
          <a:p>
            <a:pPr algn="l">
              <a:defRPr sz="1300" b="1">
                <a:solidFill>
                  <a:srgbClr val="FFFFFF"/>
                </a:solidFill>
                <a:latin typeface="Calibri"/>
              </a:defRPr>
            </a:pPr>
            <a:r>
              <a:t>01  The Challenge</a:t>
            </a:r>
          </a:p>
        </p:txBody>
      </p:sp>
      <p:sp>
        <p:nvSpPr>
          <p:cNvPr id="9" name="TextBox 8"/>
          <p:cNvSpPr txBox="1"/>
          <p:nvPr/>
        </p:nvSpPr>
        <p:spPr>
          <a:xfrm>
            <a:off x="777240" y="1490472"/>
            <a:ext cx="5029200" cy="274320"/>
          </a:xfrm>
          <a:prstGeom prst="rect">
            <a:avLst/>
          </a:prstGeom>
          <a:noFill/>
        </p:spPr>
        <p:txBody>
          <a:bodyPr wrap="square">
            <a:spAutoFit/>
          </a:bodyPr>
          <a:lstStyle/>
          <a:p>
            <a:pPr algn="l">
              <a:defRPr sz="1000" b="0">
                <a:solidFill>
                  <a:srgbClr val="B0B8CC"/>
                </a:solidFill>
                <a:latin typeface="Calibri"/>
              </a:defRPr>
            </a:pPr>
            <a:r>
              <a:t>Why space breaks the internet</a:t>
            </a:r>
          </a:p>
        </p:txBody>
      </p:sp>
      <p:sp>
        <p:nvSpPr>
          <p:cNvPr id="10" name="Rounded Rectangle 9"/>
          <p:cNvSpPr/>
          <p:nvPr/>
        </p:nvSpPr>
        <p:spPr>
          <a:xfrm>
            <a:off x="640080" y="1874520"/>
            <a:ext cx="5303520" cy="658368"/>
          </a:xfrm>
          <a:prstGeom prst="roundRect">
            <a:avLst/>
          </a:prstGeom>
          <a:solidFill>
            <a:srgbClr val="141B2D"/>
          </a:solidFill>
          <a:ln w="12700">
            <a:solidFill>
              <a:srgbClr val="00D4AA"/>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11" name="TextBox 10"/>
          <p:cNvSpPr txBox="1"/>
          <p:nvPr/>
        </p:nvSpPr>
        <p:spPr>
          <a:xfrm>
            <a:off x="777240" y="1929384"/>
            <a:ext cx="5029200" cy="292608"/>
          </a:xfrm>
          <a:prstGeom prst="rect">
            <a:avLst/>
          </a:prstGeom>
          <a:noFill/>
        </p:spPr>
        <p:txBody>
          <a:bodyPr wrap="square">
            <a:spAutoFit/>
          </a:bodyPr>
          <a:lstStyle/>
          <a:p>
            <a:pPr algn="l">
              <a:defRPr sz="1300" b="1">
                <a:solidFill>
                  <a:srgbClr val="FFFFFF"/>
                </a:solidFill>
                <a:latin typeface="Calibri"/>
              </a:defRPr>
            </a:pPr>
            <a:r>
              <a:t>02  Architecture</a:t>
            </a:r>
          </a:p>
        </p:txBody>
      </p:sp>
      <p:sp>
        <p:nvSpPr>
          <p:cNvPr id="12" name="TextBox 11"/>
          <p:cNvSpPr txBox="1"/>
          <p:nvPr/>
        </p:nvSpPr>
        <p:spPr>
          <a:xfrm>
            <a:off x="777240" y="2221992"/>
            <a:ext cx="5029200" cy="274320"/>
          </a:xfrm>
          <a:prstGeom prst="rect">
            <a:avLst/>
          </a:prstGeom>
          <a:noFill/>
        </p:spPr>
        <p:txBody>
          <a:bodyPr wrap="square">
            <a:spAutoFit/>
          </a:bodyPr>
          <a:lstStyle/>
          <a:p>
            <a:pPr algn="l">
              <a:defRPr sz="1000" b="0">
                <a:solidFill>
                  <a:srgbClr val="B0B8CC"/>
                </a:solidFill>
                <a:latin typeface="Calibri"/>
              </a:defRPr>
            </a:pPr>
            <a:r>
              <a:t>DTN + AI + Quantum Security</a:t>
            </a:r>
          </a:p>
        </p:txBody>
      </p:sp>
      <p:sp>
        <p:nvSpPr>
          <p:cNvPr id="13" name="Rounded Rectangle 12"/>
          <p:cNvSpPr/>
          <p:nvPr/>
        </p:nvSpPr>
        <p:spPr>
          <a:xfrm>
            <a:off x="640080" y="2606040"/>
            <a:ext cx="5303520" cy="658368"/>
          </a:xfrm>
          <a:prstGeom prst="roundRect">
            <a:avLst/>
          </a:prstGeom>
          <a:solidFill>
            <a:srgbClr val="141B2D"/>
          </a:solidFill>
          <a:ln w="12700">
            <a:solidFill>
              <a:srgbClr val="8B5CF6"/>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14" name="TextBox 13"/>
          <p:cNvSpPr txBox="1"/>
          <p:nvPr/>
        </p:nvSpPr>
        <p:spPr>
          <a:xfrm>
            <a:off x="777240" y="2660904"/>
            <a:ext cx="5029200" cy="292608"/>
          </a:xfrm>
          <a:prstGeom prst="rect">
            <a:avLst/>
          </a:prstGeom>
          <a:noFill/>
        </p:spPr>
        <p:txBody>
          <a:bodyPr wrap="square">
            <a:spAutoFit/>
          </a:bodyPr>
          <a:lstStyle/>
          <a:p>
            <a:pPr algn="l">
              <a:defRPr sz="1300" b="1">
                <a:solidFill>
                  <a:srgbClr val="FFFFFF"/>
                </a:solidFill>
                <a:latin typeface="Calibri"/>
              </a:defRPr>
            </a:pPr>
            <a:r>
              <a:t>03  DTN &amp; BPv7</a:t>
            </a:r>
          </a:p>
        </p:txBody>
      </p:sp>
      <p:sp>
        <p:nvSpPr>
          <p:cNvPr id="15" name="TextBox 14"/>
          <p:cNvSpPr txBox="1"/>
          <p:nvPr/>
        </p:nvSpPr>
        <p:spPr>
          <a:xfrm>
            <a:off x="777240" y="2953512"/>
            <a:ext cx="5029200" cy="274320"/>
          </a:xfrm>
          <a:prstGeom prst="rect">
            <a:avLst/>
          </a:prstGeom>
          <a:noFill/>
        </p:spPr>
        <p:txBody>
          <a:bodyPr wrap="square">
            <a:spAutoFit/>
          </a:bodyPr>
          <a:lstStyle/>
          <a:p>
            <a:pPr algn="l">
              <a:defRPr sz="1000" b="0">
                <a:solidFill>
                  <a:srgbClr val="B0B8CC"/>
                </a:solidFill>
                <a:latin typeface="Calibri"/>
              </a:defRPr>
            </a:pPr>
            <a:r>
              <a:t>Store-and-forward foundation</a:t>
            </a:r>
          </a:p>
        </p:txBody>
      </p:sp>
      <p:sp>
        <p:nvSpPr>
          <p:cNvPr id="16" name="Rounded Rectangle 15"/>
          <p:cNvSpPr/>
          <p:nvPr/>
        </p:nvSpPr>
        <p:spPr>
          <a:xfrm>
            <a:off x="640080" y="3337560"/>
            <a:ext cx="5303520" cy="658368"/>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17" name="TextBox 16"/>
          <p:cNvSpPr txBox="1"/>
          <p:nvPr/>
        </p:nvSpPr>
        <p:spPr>
          <a:xfrm>
            <a:off x="777240" y="3392424"/>
            <a:ext cx="5029200" cy="292608"/>
          </a:xfrm>
          <a:prstGeom prst="rect">
            <a:avLst/>
          </a:prstGeom>
          <a:noFill/>
        </p:spPr>
        <p:txBody>
          <a:bodyPr wrap="square">
            <a:spAutoFit/>
          </a:bodyPr>
          <a:lstStyle/>
          <a:p>
            <a:pPr algn="l">
              <a:defRPr sz="1300" b="1">
                <a:solidFill>
                  <a:srgbClr val="FFFFFF"/>
                </a:solidFill>
                <a:latin typeface="Calibri"/>
              </a:defRPr>
            </a:pPr>
            <a:r>
              <a:t>04  Topology</a:t>
            </a:r>
          </a:p>
        </p:txBody>
      </p:sp>
      <p:sp>
        <p:nvSpPr>
          <p:cNvPr id="18" name="TextBox 17"/>
          <p:cNvSpPr txBox="1"/>
          <p:nvPr/>
        </p:nvSpPr>
        <p:spPr>
          <a:xfrm>
            <a:off x="777240" y="3685032"/>
            <a:ext cx="5029200" cy="274320"/>
          </a:xfrm>
          <a:prstGeom prst="rect">
            <a:avLst/>
          </a:prstGeom>
          <a:noFill/>
        </p:spPr>
        <p:txBody>
          <a:bodyPr wrap="square">
            <a:spAutoFit/>
          </a:bodyPr>
          <a:lstStyle/>
          <a:p>
            <a:pPr algn="l">
              <a:defRPr sz="1000" b="0">
                <a:solidFill>
                  <a:srgbClr val="B0B8CC"/>
                </a:solidFill>
                <a:latin typeface="Calibri"/>
              </a:defRPr>
            </a:pPr>
            <a:r>
              <a:t>241 nodes across two worlds</a:t>
            </a:r>
          </a:p>
        </p:txBody>
      </p:sp>
      <p:sp>
        <p:nvSpPr>
          <p:cNvPr id="19" name="Rounded Rectangle 18"/>
          <p:cNvSpPr/>
          <p:nvPr/>
        </p:nvSpPr>
        <p:spPr>
          <a:xfrm>
            <a:off x="640080" y="4069080"/>
            <a:ext cx="5303520" cy="658368"/>
          </a:xfrm>
          <a:prstGeom prst="roundRect">
            <a:avLst/>
          </a:prstGeom>
          <a:solidFill>
            <a:srgbClr val="141B2D"/>
          </a:solidFill>
          <a:ln w="12700">
            <a:solidFill>
              <a:srgbClr val="FF8C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20" name="TextBox 19"/>
          <p:cNvSpPr txBox="1"/>
          <p:nvPr/>
        </p:nvSpPr>
        <p:spPr>
          <a:xfrm>
            <a:off x="777240" y="4123944"/>
            <a:ext cx="5029200" cy="292608"/>
          </a:xfrm>
          <a:prstGeom prst="rect">
            <a:avLst/>
          </a:prstGeom>
          <a:noFill/>
        </p:spPr>
        <p:txBody>
          <a:bodyPr wrap="square">
            <a:spAutoFit/>
          </a:bodyPr>
          <a:lstStyle/>
          <a:p>
            <a:pPr algn="l">
              <a:defRPr sz="1300" b="1">
                <a:solidFill>
                  <a:srgbClr val="FFFFFF"/>
                </a:solidFill>
                <a:latin typeface="Calibri"/>
              </a:defRPr>
            </a:pPr>
            <a:r>
              <a:t>05  Link Budget</a:t>
            </a:r>
          </a:p>
        </p:txBody>
      </p:sp>
      <p:sp>
        <p:nvSpPr>
          <p:cNvPr id="21" name="TextBox 20"/>
          <p:cNvSpPr txBox="1"/>
          <p:nvPr/>
        </p:nvSpPr>
        <p:spPr>
          <a:xfrm>
            <a:off x="777240" y="4416552"/>
            <a:ext cx="5029200" cy="274320"/>
          </a:xfrm>
          <a:prstGeom prst="rect">
            <a:avLst/>
          </a:prstGeom>
          <a:noFill/>
        </p:spPr>
        <p:txBody>
          <a:bodyPr wrap="square">
            <a:spAutoFit/>
          </a:bodyPr>
          <a:lstStyle/>
          <a:p>
            <a:pPr algn="l">
              <a:defRPr sz="1000" b="0">
                <a:solidFill>
                  <a:srgbClr val="B0B8CC"/>
                </a:solidFill>
                <a:latin typeface="Calibri"/>
              </a:defRPr>
            </a:pPr>
            <a:r>
              <a:t>1550nm laser analysis</a:t>
            </a:r>
          </a:p>
        </p:txBody>
      </p:sp>
      <p:sp>
        <p:nvSpPr>
          <p:cNvPr id="22" name="Rounded Rectangle 21"/>
          <p:cNvSpPr/>
          <p:nvPr/>
        </p:nvSpPr>
        <p:spPr>
          <a:xfrm>
            <a:off x="640080" y="4800600"/>
            <a:ext cx="5303520" cy="658368"/>
          </a:xfrm>
          <a:prstGeom prst="roundRect">
            <a:avLst/>
          </a:prstGeom>
          <a:solidFill>
            <a:srgbClr val="141B2D"/>
          </a:solidFill>
          <a:ln w="12700">
            <a:solidFill>
              <a:srgbClr val="00D4AA"/>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23" name="TextBox 22"/>
          <p:cNvSpPr txBox="1"/>
          <p:nvPr/>
        </p:nvSpPr>
        <p:spPr>
          <a:xfrm>
            <a:off x="777240" y="4855464"/>
            <a:ext cx="5029200" cy="292608"/>
          </a:xfrm>
          <a:prstGeom prst="rect">
            <a:avLst/>
          </a:prstGeom>
          <a:noFill/>
        </p:spPr>
        <p:txBody>
          <a:bodyPr wrap="square">
            <a:spAutoFit/>
          </a:bodyPr>
          <a:lstStyle/>
          <a:p>
            <a:pPr algn="l">
              <a:defRPr sz="1300" b="1">
                <a:solidFill>
                  <a:srgbClr val="FFFFFF"/>
                </a:solidFill>
                <a:latin typeface="Calibri"/>
              </a:defRPr>
            </a:pPr>
            <a:r>
              <a:t>06  RL Routing</a:t>
            </a:r>
          </a:p>
        </p:txBody>
      </p:sp>
      <p:sp>
        <p:nvSpPr>
          <p:cNvPr id="24" name="TextBox 23"/>
          <p:cNvSpPr txBox="1"/>
          <p:nvPr/>
        </p:nvSpPr>
        <p:spPr>
          <a:xfrm>
            <a:off x="777240" y="5148072"/>
            <a:ext cx="5029200" cy="274320"/>
          </a:xfrm>
          <a:prstGeom prst="rect">
            <a:avLst/>
          </a:prstGeom>
          <a:noFill/>
        </p:spPr>
        <p:txBody>
          <a:bodyPr wrap="square">
            <a:spAutoFit/>
          </a:bodyPr>
          <a:lstStyle/>
          <a:p>
            <a:pPr algn="l">
              <a:defRPr sz="1000" b="0">
                <a:solidFill>
                  <a:srgbClr val="B0B8CC"/>
                </a:solidFill>
                <a:latin typeface="Calibri"/>
              </a:defRPr>
            </a:pPr>
            <a:r>
              <a:t>Multi-agent federated Q-learning</a:t>
            </a:r>
          </a:p>
        </p:txBody>
      </p:sp>
      <p:sp>
        <p:nvSpPr>
          <p:cNvPr id="25" name="Rounded Rectangle 24"/>
          <p:cNvSpPr/>
          <p:nvPr/>
        </p:nvSpPr>
        <p:spPr>
          <a:xfrm>
            <a:off x="640080" y="5532120"/>
            <a:ext cx="5303520" cy="658368"/>
          </a:xfrm>
          <a:prstGeom prst="roundRect">
            <a:avLst/>
          </a:prstGeom>
          <a:solidFill>
            <a:srgbClr val="141B2D"/>
          </a:solidFill>
          <a:ln w="12700">
            <a:solidFill>
              <a:srgbClr val="8B5CF6"/>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26" name="TextBox 25"/>
          <p:cNvSpPr txBox="1"/>
          <p:nvPr/>
        </p:nvSpPr>
        <p:spPr>
          <a:xfrm>
            <a:off x="777240" y="5586984"/>
            <a:ext cx="5029200" cy="292608"/>
          </a:xfrm>
          <a:prstGeom prst="rect">
            <a:avLst/>
          </a:prstGeom>
          <a:noFill/>
        </p:spPr>
        <p:txBody>
          <a:bodyPr wrap="square">
            <a:spAutoFit/>
          </a:bodyPr>
          <a:lstStyle/>
          <a:p>
            <a:pPr algn="l">
              <a:defRPr sz="1300" b="1">
                <a:solidFill>
                  <a:srgbClr val="FFFFFF"/>
                </a:solidFill>
                <a:latin typeface="Calibri"/>
              </a:defRPr>
            </a:pPr>
            <a:r>
              <a:t>07  Quantum Security</a:t>
            </a:r>
          </a:p>
        </p:txBody>
      </p:sp>
      <p:sp>
        <p:nvSpPr>
          <p:cNvPr id="27" name="TextBox 26"/>
          <p:cNvSpPr txBox="1"/>
          <p:nvPr/>
        </p:nvSpPr>
        <p:spPr>
          <a:xfrm>
            <a:off x="777240" y="5879592"/>
            <a:ext cx="5029200" cy="274320"/>
          </a:xfrm>
          <a:prstGeom prst="rect">
            <a:avLst/>
          </a:prstGeom>
          <a:noFill/>
        </p:spPr>
        <p:txBody>
          <a:bodyPr wrap="square">
            <a:spAutoFit/>
          </a:bodyPr>
          <a:lstStyle/>
          <a:p>
            <a:pPr algn="l">
              <a:defRPr sz="1000" b="0">
                <a:solidFill>
                  <a:srgbClr val="B0B8CC"/>
                </a:solidFill>
                <a:latin typeface="Calibri"/>
              </a:defRPr>
            </a:pPr>
            <a:r>
              <a:t>BB84/E91 + repeater chains</a:t>
            </a:r>
          </a:p>
        </p:txBody>
      </p:sp>
      <p:sp>
        <p:nvSpPr>
          <p:cNvPr id="28" name="Rounded Rectangle 27"/>
          <p:cNvSpPr/>
          <p:nvPr/>
        </p:nvSpPr>
        <p:spPr>
          <a:xfrm>
            <a:off x="6217920" y="1143000"/>
            <a:ext cx="5303520" cy="658368"/>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29" name="TextBox 28"/>
          <p:cNvSpPr txBox="1"/>
          <p:nvPr/>
        </p:nvSpPr>
        <p:spPr>
          <a:xfrm>
            <a:off x="6355080" y="1197864"/>
            <a:ext cx="5029200" cy="292608"/>
          </a:xfrm>
          <a:prstGeom prst="rect">
            <a:avLst/>
          </a:prstGeom>
          <a:noFill/>
        </p:spPr>
        <p:txBody>
          <a:bodyPr wrap="square">
            <a:spAutoFit/>
          </a:bodyPr>
          <a:lstStyle/>
          <a:p>
            <a:pPr algn="l">
              <a:defRPr sz="1300" b="1">
                <a:solidFill>
                  <a:srgbClr val="FFFFFF"/>
                </a:solidFill>
                <a:latin typeface="Calibri"/>
              </a:defRPr>
            </a:pPr>
            <a:r>
              <a:t>08  Orbital Mechanics</a:t>
            </a:r>
          </a:p>
        </p:txBody>
      </p:sp>
      <p:sp>
        <p:nvSpPr>
          <p:cNvPr id="30" name="TextBox 29"/>
          <p:cNvSpPr txBox="1"/>
          <p:nvPr/>
        </p:nvSpPr>
        <p:spPr>
          <a:xfrm>
            <a:off x="6355080" y="1490472"/>
            <a:ext cx="5029200" cy="274320"/>
          </a:xfrm>
          <a:prstGeom prst="rect">
            <a:avLst/>
          </a:prstGeom>
          <a:noFill/>
        </p:spPr>
        <p:txBody>
          <a:bodyPr wrap="square">
            <a:spAutoFit/>
          </a:bodyPr>
          <a:lstStyle/>
          <a:p>
            <a:pPr algn="l">
              <a:defRPr sz="1000" b="0">
                <a:solidFill>
                  <a:srgbClr val="B0B8CC"/>
                </a:solidFill>
                <a:latin typeface="Calibri"/>
              </a:defRPr>
            </a:pPr>
            <a:r>
              <a:t>Contact windows &amp; synodic period</a:t>
            </a:r>
          </a:p>
        </p:txBody>
      </p:sp>
      <p:sp>
        <p:nvSpPr>
          <p:cNvPr id="31" name="Rounded Rectangle 30"/>
          <p:cNvSpPr/>
          <p:nvPr/>
        </p:nvSpPr>
        <p:spPr>
          <a:xfrm>
            <a:off x="6217920" y="1874520"/>
            <a:ext cx="5303520" cy="658368"/>
          </a:xfrm>
          <a:prstGeom prst="roundRect">
            <a:avLst/>
          </a:prstGeom>
          <a:solidFill>
            <a:srgbClr val="141B2D"/>
          </a:solidFill>
          <a:ln w="12700">
            <a:solidFill>
              <a:srgbClr val="FF4D4D"/>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32" name="TextBox 31"/>
          <p:cNvSpPr txBox="1"/>
          <p:nvPr/>
        </p:nvSpPr>
        <p:spPr>
          <a:xfrm>
            <a:off x="6355080" y="1929384"/>
            <a:ext cx="5029200" cy="292608"/>
          </a:xfrm>
          <a:prstGeom prst="rect">
            <a:avLst/>
          </a:prstGeom>
          <a:noFill/>
        </p:spPr>
        <p:txBody>
          <a:bodyPr wrap="square">
            <a:spAutoFit/>
          </a:bodyPr>
          <a:lstStyle/>
          <a:p>
            <a:pPr algn="l">
              <a:defRPr sz="1300" b="1">
                <a:solidFill>
                  <a:srgbClr val="FFFFFF"/>
                </a:solidFill>
                <a:latin typeface="Calibri"/>
              </a:defRPr>
            </a:pPr>
            <a:r>
              <a:t>09  Radiation Hardening</a:t>
            </a:r>
          </a:p>
        </p:txBody>
      </p:sp>
      <p:sp>
        <p:nvSpPr>
          <p:cNvPr id="33" name="TextBox 32"/>
          <p:cNvSpPr txBox="1"/>
          <p:nvPr/>
        </p:nvSpPr>
        <p:spPr>
          <a:xfrm>
            <a:off x="6355080" y="2221992"/>
            <a:ext cx="5029200" cy="274320"/>
          </a:xfrm>
          <a:prstGeom prst="rect">
            <a:avLst/>
          </a:prstGeom>
          <a:noFill/>
        </p:spPr>
        <p:txBody>
          <a:bodyPr wrap="square">
            <a:spAutoFit/>
          </a:bodyPr>
          <a:lstStyle/>
          <a:p>
            <a:pPr algn="l">
              <a:defRPr sz="1000" b="0">
                <a:solidFill>
                  <a:srgbClr val="B0B8CC"/>
                </a:solidFill>
                <a:latin typeface="Calibri"/>
              </a:defRPr>
            </a:pPr>
            <a:r>
              <a:t>SEU/TID, TMR, ECC, scrubbing, FDIR</a:t>
            </a:r>
          </a:p>
        </p:txBody>
      </p:sp>
      <p:sp>
        <p:nvSpPr>
          <p:cNvPr id="34" name="Rounded Rectangle 33"/>
          <p:cNvSpPr/>
          <p:nvPr/>
        </p:nvSpPr>
        <p:spPr>
          <a:xfrm>
            <a:off x="6217920" y="2606040"/>
            <a:ext cx="5303520" cy="658368"/>
          </a:xfrm>
          <a:prstGeom prst="roundRect">
            <a:avLst/>
          </a:prstGeom>
          <a:solidFill>
            <a:srgbClr val="141B2D"/>
          </a:solidFill>
          <a:ln w="12700">
            <a:solidFill>
              <a:srgbClr val="FF8C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35" name="TextBox 34"/>
          <p:cNvSpPr txBox="1"/>
          <p:nvPr/>
        </p:nvSpPr>
        <p:spPr>
          <a:xfrm>
            <a:off x="6355080" y="2660904"/>
            <a:ext cx="5029200" cy="292608"/>
          </a:xfrm>
          <a:prstGeom prst="rect">
            <a:avLst/>
          </a:prstGeom>
          <a:noFill/>
        </p:spPr>
        <p:txBody>
          <a:bodyPr wrap="square">
            <a:spAutoFit/>
          </a:bodyPr>
          <a:lstStyle/>
          <a:p>
            <a:pPr algn="l">
              <a:defRPr sz="1300" b="1">
                <a:solidFill>
                  <a:srgbClr val="FFFFFF"/>
                </a:solidFill>
                <a:latin typeface="Calibri"/>
              </a:defRPr>
            </a:pPr>
            <a:r>
              <a:t>10  Data Prioritization</a:t>
            </a:r>
          </a:p>
        </p:txBody>
      </p:sp>
      <p:sp>
        <p:nvSpPr>
          <p:cNvPr id="36" name="TextBox 35"/>
          <p:cNvSpPr txBox="1"/>
          <p:nvPr/>
        </p:nvSpPr>
        <p:spPr>
          <a:xfrm>
            <a:off x="6355080" y="2953512"/>
            <a:ext cx="5029200" cy="274320"/>
          </a:xfrm>
          <a:prstGeom prst="rect">
            <a:avLst/>
          </a:prstGeom>
          <a:noFill/>
        </p:spPr>
        <p:txBody>
          <a:bodyPr wrap="square">
            <a:spAutoFit/>
          </a:bodyPr>
          <a:lstStyle/>
          <a:p>
            <a:pPr algn="l">
              <a:defRPr sz="1000" b="0">
                <a:solidFill>
                  <a:srgbClr val="B0B8CC"/>
                </a:solidFill>
                <a:latin typeface="Calibri"/>
              </a:defRPr>
            </a:pPr>
            <a:r>
              <a:t>QoS triage, compression, preemption</a:t>
            </a:r>
          </a:p>
        </p:txBody>
      </p:sp>
      <p:sp>
        <p:nvSpPr>
          <p:cNvPr id="37" name="Rounded Rectangle 36"/>
          <p:cNvSpPr/>
          <p:nvPr/>
        </p:nvSpPr>
        <p:spPr>
          <a:xfrm>
            <a:off x="6217920" y="3337560"/>
            <a:ext cx="5303520" cy="658368"/>
          </a:xfrm>
          <a:prstGeom prst="roundRect">
            <a:avLst/>
          </a:prstGeom>
          <a:solidFill>
            <a:srgbClr val="141B2D"/>
          </a:solidFill>
          <a:ln w="12700">
            <a:solidFill>
              <a:srgbClr val="FF8C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38" name="TextBox 37"/>
          <p:cNvSpPr txBox="1"/>
          <p:nvPr/>
        </p:nvSpPr>
        <p:spPr>
          <a:xfrm>
            <a:off x="6355080" y="3392424"/>
            <a:ext cx="5029200" cy="292608"/>
          </a:xfrm>
          <a:prstGeom prst="rect">
            <a:avLst/>
          </a:prstGeom>
          <a:noFill/>
        </p:spPr>
        <p:txBody>
          <a:bodyPr wrap="square">
            <a:spAutoFit/>
          </a:bodyPr>
          <a:lstStyle/>
          <a:p>
            <a:pPr algn="l">
              <a:defRPr sz="1300" b="1">
                <a:solidFill>
                  <a:srgbClr val="FFFFFF"/>
                </a:solidFill>
                <a:latin typeface="Calibri"/>
              </a:defRPr>
            </a:pPr>
            <a:r>
              <a:t>11  Mars Mission</a:t>
            </a:r>
          </a:p>
        </p:txBody>
      </p:sp>
      <p:sp>
        <p:nvSpPr>
          <p:cNvPr id="39" name="TextBox 38"/>
          <p:cNvSpPr txBox="1"/>
          <p:nvPr/>
        </p:nvSpPr>
        <p:spPr>
          <a:xfrm>
            <a:off x="6355080" y="3685032"/>
            <a:ext cx="5029200" cy="274320"/>
          </a:xfrm>
          <a:prstGeom prst="rect">
            <a:avLst/>
          </a:prstGeom>
          <a:noFill/>
        </p:spPr>
        <p:txBody>
          <a:bodyPr wrap="square">
            <a:spAutoFit/>
          </a:bodyPr>
          <a:lstStyle/>
          <a:p>
            <a:pPr algn="l">
              <a:defRPr sz="1000" b="0">
                <a:solidFill>
                  <a:srgbClr val="B0B8CC"/>
                </a:solidFill>
                <a:latin typeface="Calibri"/>
              </a:defRPr>
            </a:pPr>
            <a:r>
              <a:t>End-to-end simulation walkthrough</a:t>
            </a:r>
          </a:p>
        </p:txBody>
      </p:sp>
      <p:sp>
        <p:nvSpPr>
          <p:cNvPr id="40" name="Rounded Rectangle 39"/>
          <p:cNvSpPr/>
          <p:nvPr/>
        </p:nvSpPr>
        <p:spPr>
          <a:xfrm>
            <a:off x="6217920" y="4069080"/>
            <a:ext cx="5303520" cy="658368"/>
          </a:xfrm>
          <a:prstGeom prst="roundRect">
            <a:avLst/>
          </a:prstGeom>
          <a:solidFill>
            <a:srgbClr val="141B2D"/>
          </a:solidFill>
          <a:ln w="12700">
            <a:solidFill>
              <a:srgbClr val="2ECC71"/>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41" name="TextBox 40"/>
          <p:cNvSpPr txBox="1"/>
          <p:nvPr/>
        </p:nvSpPr>
        <p:spPr>
          <a:xfrm>
            <a:off x="6355080" y="4123944"/>
            <a:ext cx="5029200" cy="292608"/>
          </a:xfrm>
          <a:prstGeom prst="rect">
            <a:avLst/>
          </a:prstGeom>
          <a:noFill/>
        </p:spPr>
        <p:txBody>
          <a:bodyPr wrap="square">
            <a:spAutoFit/>
          </a:bodyPr>
          <a:lstStyle/>
          <a:p>
            <a:pPr algn="l">
              <a:defRPr sz="1300" b="1">
                <a:solidFill>
                  <a:srgbClr val="FFFFFF"/>
                </a:solidFill>
                <a:latin typeface="Calibri"/>
              </a:defRPr>
            </a:pPr>
            <a:r>
              <a:t>12  Performance</a:t>
            </a:r>
          </a:p>
        </p:txBody>
      </p:sp>
      <p:sp>
        <p:nvSpPr>
          <p:cNvPr id="42" name="TextBox 41"/>
          <p:cNvSpPr txBox="1"/>
          <p:nvPr/>
        </p:nvSpPr>
        <p:spPr>
          <a:xfrm>
            <a:off x="6355080" y="4416552"/>
            <a:ext cx="5029200" cy="274320"/>
          </a:xfrm>
          <a:prstGeom prst="rect">
            <a:avLst/>
          </a:prstGeom>
          <a:noFill/>
        </p:spPr>
        <p:txBody>
          <a:bodyPr wrap="square">
            <a:spAutoFit/>
          </a:bodyPr>
          <a:lstStyle/>
          <a:p>
            <a:pPr algn="l">
              <a:defRPr sz="1000" b="0">
                <a:solidFill>
                  <a:srgbClr val="B0B8CC"/>
                </a:solidFill>
                <a:latin typeface="Calibri"/>
              </a:defRPr>
            </a:pPr>
            <a:r>
              <a:t>AETHERIX vs current systems</a:t>
            </a:r>
          </a:p>
        </p:txBody>
      </p:sp>
      <p:sp>
        <p:nvSpPr>
          <p:cNvPr id="43" name="Rounded Rectangle 42"/>
          <p:cNvSpPr/>
          <p:nvPr/>
        </p:nvSpPr>
        <p:spPr>
          <a:xfrm>
            <a:off x="6217920" y="4800600"/>
            <a:ext cx="5303520" cy="658368"/>
          </a:xfrm>
          <a:prstGeom prst="roundRect">
            <a:avLst/>
          </a:prstGeom>
          <a:solidFill>
            <a:srgbClr val="141B2D"/>
          </a:solidFill>
          <a:ln w="12700">
            <a:solidFill>
              <a:srgbClr val="00D4AA"/>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44" name="TextBox 43"/>
          <p:cNvSpPr txBox="1"/>
          <p:nvPr/>
        </p:nvSpPr>
        <p:spPr>
          <a:xfrm>
            <a:off x="6355080" y="4855464"/>
            <a:ext cx="5029200" cy="292608"/>
          </a:xfrm>
          <a:prstGeom prst="rect">
            <a:avLst/>
          </a:prstGeom>
          <a:noFill/>
        </p:spPr>
        <p:txBody>
          <a:bodyPr wrap="square">
            <a:spAutoFit/>
          </a:bodyPr>
          <a:lstStyle/>
          <a:p>
            <a:pPr algn="l">
              <a:defRPr sz="1300" b="1">
                <a:solidFill>
                  <a:srgbClr val="FFFFFF"/>
                </a:solidFill>
                <a:latin typeface="Calibri"/>
              </a:defRPr>
            </a:pPr>
            <a:r>
              <a:t>13  Roadmap</a:t>
            </a:r>
          </a:p>
        </p:txBody>
      </p:sp>
      <p:sp>
        <p:nvSpPr>
          <p:cNvPr id="45" name="TextBox 44"/>
          <p:cNvSpPr txBox="1"/>
          <p:nvPr/>
        </p:nvSpPr>
        <p:spPr>
          <a:xfrm>
            <a:off x="6355080" y="5148072"/>
            <a:ext cx="5029200" cy="274320"/>
          </a:xfrm>
          <a:prstGeom prst="rect">
            <a:avLst/>
          </a:prstGeom>
          <a:noFill/>
        </p:spPr>
        <p:txBody>
          <a:bodyPr wrap="square">
            <a:spAutoFit/>
          </a:bodyPr>
          <a:lstStyle/>
          <a:p>
            <a:pPr algn="l">
              <a:defRPr sz="1000" b="0">
                <a:solidFill>
                  <a:srgbClr val="B0B8CC"/>
                </a:solidFill>
                <a:latin typeface="Calibri"/>
              </a:defRPr>
            </a:pPr>
            <a:r>
              <a:t>CCSDS, IETF, deployment phases</a:t>
            </a:r>
          </a:p>
        </p:txBody>
      </p:sp>
      <p:sp>
        <p:nvSpPr>
          <p:cNvPr id="46" name="Rounded Rectangle 45"/>
          <p:cNvSpPr/>
          <p:nvPr/>
        </p:nvSpPr>
        <p:spPr>
          <a:xfrm>
            <a:off x="6217920" y="5532120"/>
            <a:ext cx="5303520" cy="658368"/>
          </a:xfrm>
          <a:prstGeom prst="roundRect">
            <a:avLst/>
          </a:prstGeom>
          <a:solidFill>
            <a:srgbClr val="141B2D"/>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47" name="TextBox 46"/>
          <p:cNvSpPr txBox="1"/>
          <p:nvPr/>
        </p:nvSpPr>
        <p:spPr>
          <a:xfrm>
            <a:off x="6355080" y="5586984"/>
            <a:ext cx="5029200" cy="292608"/>
          </a:xfrm>
          <a:prstGeom prst="rect">
            <a:avLst/>
          </a:prstGeom>
          <a:noFill/>
        </p:spPr>
        <p:txBody>
          <a:bodyPr wrap="square">
            <a:spAutoFit/>
          </a:bodyPr>
          <a:lstStyle/>
          <a:p>
            <a:pPr algn="l">
              <a:defRPr sz="1300" b="1">
                <a:solidFill>
                  <a:srgbClr val="FFFFFF"/>
                </a:solidFill>
                <a:latin typeface="Calibri"/>
              </a:defRPr>
            </a:pPr>
            <a:r>
              <a:t>14  Q&amp;A</a:t>
            </a:r>
          </a:p>
        </p:txBody>
      </p:sp>
      <p:sp>
        <p:nvSpPr>
          <p:cNvPr id="48" name="TextBox 47"/>
          <p:cNvSpPr txBox="1"/>
          <p:nvPr/>
        </p:nvSpPr>
        <p:spPr>
          <a:xfrm>
            <a:off x="6355080" y="5879592"/>
            <a:ext cx="5029200" cy="274320"/>
          </a:xfrm>
          <a:prstGeom prst="rect">
            <a:avLst/>
          </a:prstGeom>
          <a:noFill/>
        </p:spPr>
        <p:txBody>
          <a:bodyPr wrap="square">
            <a:spAutoFit/>
          </a:bodyPr>
          <a:lstStyle/>
          <a:p>
            <a:pPr algn="l">
              <a:defRPr sz="1000" b="0">
                <a:solidFill>
                  <a:srgbClr val="B0B8CC"/>
                </a:solidFill>
                <a:latin typeface="Calibri"/>
              </a:defRPr>
            </a:pPr>
            <a:r>
              <a:t>Summary and live demo</a:t>
            </a:r>
          </a:p>
        </p:txBody>
      </p:sp>
    </p:spTree>
  </p:cSld>
  <p:transition spd="med" advClick="1">
    <p:push dir="l"/>
  </p:transition>
  <p:clrMapOvr>
    <a:masterClrMapping/>
  </p:clrMapOvr>
  <p:timing>
    <p:tnLst>
      <p:par>
        <p:cTn id="1" dur="indefinite" restart="never" nodeType="tmRoot">
          <p:childTnLst>
            <p:par>
              <p:cTn id="2" fill="hold">
                <p:stCondLst>
                  <p:cond delay="0"/>
                </p:stCondLst>
                <p:childTnLst>
                  <p:par>
                    <p:cTn id="3" fill="hold">
                      <p:stCondLst>
                        <p:cond delay="0"/>
                      </p:stCondLst>
                      <p:childTnLst>
                        <p:par>
                          <p:cTn id="4" presetID="10" presetClass="entr" presetSubtype="0" fill="hold" nodeType="afterEffect">
                            <p:stCondLst>
                              <p:cond delay="0"/>
                            </p:stCondLst>
                            <p:childTnLst>
                              <p:set>
                                <p:cBhvr>
                                  <p:cTn id="5" dur="500" fill="hold">
                                    <p:stCondLst>
                                      <p:cond delay="0"/>
                                    </p:stCondLst>
                                  </p:cTn>
                                  <p:tgtEl>
                                    <p:spTgt spid="7"/>
                                  </p:tgtEl>
                                  <p:attrNameLst>
                                    <p:attrName>style.visibility</p:attrName>
                                  </p:attrNameLst>
                                </p:cBhvr>
                                <p:to>
                                  <p:strVal val="visible"/>
                                </p:to>
                              </p:set>
                              <p:animEffect transition="in" filter="fade">
                                <p:cBhvr>
                                  <p:cTn id="6" dur="500"/>
                                  <p:tgtEl>
                                    <p:spTgt spid="7"/>
                                  </p:tgtEl>
                                </p:cBhvr>
                              </p:animEffect>
                            </p:childTnLst>
                          </p:cTn>
                        </p:par>
                      </p:childTnLst>
                    </p:cTn>
                  </p:par>
                </p:childTnLst>
              </p:cTn>
            </p:par>
            <p:par>
              <p:cTn id="3" fill="hold">
                <p:stCondLst>
                  <p:cond delay="80"/>
                </p:stCondLst>
                <p:childTnLst>
                  <p:par>
                    <p:cTn id="4" fill="hold">
                      <p:stCondLst>
                        <p:cond delay="0"/>
                      </p:stCondLst>
                      <p:childTnLst>
                        <p:par>
                          <p:cTn id="5" presetID="10" presetClass="entr" presetSubtype="0" fill="hold" nodeType="afterEffect">
                            <p:stCondLst>
                              <p:cond delay="80"/>
                            </p:stCondLst>
                            <p:childTnLst>
                              <p:set>
                                <p:cBhvr>
                                  <p:cTn id="6" dur="500"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4" fill="hold">
                <p:stCondLst>
                  <p:cond delay="160"/>
                </p:stCondLst>
                <p:childTnLst>
                  <p:par>
                    <p:cTn id="5" fill="hold">
                      <p:stCondLst>
                        <p:cond delay="0"/>
                      </p:stCondLst>
                      <p:childTnLst>
                        <p:par>
                          <p:cTn id="6" presetID="10" presetClass="entr" presetSubtype="0" fill="hold" nodeType="afterEffect">
                            <p:stCondLst>
                              <p:cond delay="160"/>
                            </p:stCondLst>
                            <p:childTnLst>
                              <p:set>
                                <p:cBhvr>
                                  <p:cTn id="7" dur="500" fill="hold">
                                    <p:stCondLst>
                                      <p:cond delay="0"/>
                                    </p:stCondLst>
                                  </p:cTn>
                                  <p:tgtEl>
                                    <p:spTgt spid="13"/>
                                  </p:tgtEl>
                                  <p:attrNameLst>
                                    <p:attrName>style.visibility</p:attrName>
                                  </p:attrNameLst>
                                </p:cBhvr>
                                <p:to>
                                  <p:strVal val="visible"/>
                                </p:to>
                              </p:set>
                              <p:animEffect transition="in" filter="fade">
                                <p:cBhvr>
                                  <p:cTn id="8" dur="500"/>
                                  <p:tgtEl>
                                    <p:spTgt spid="13"/>
                                  </p:tgtEl>
                                </p:cBhvr>
                              </p:animEffect>
                            </p:childTnLst>
                          </p:cTn>
                        </p:par>
                      </p:childTnLst>
                    </p:cTn>
                  </p:par>
                </p:childTnLst>
              </p:cTn>
            </p:par>
            <p:par>
              <p:cTn id="5" fill="hold">
                <p:stCondLst>
                  <p:cond delay="240"/>
                </p:stCondLst>
                <p:childTnLst>
                  <p:par>
                    <p:cTn id="6" fill="hold">
                      <p:stCondLst>
                        <p:cond delay="0"/>
                      </p:stCondLst>
                      <p:childTnLst>
                        <p:par>
                          <p:cTn id="7" presetID="10" presetClass="entr" presetSubtype="0" fill="hold" nodeType="afterEffect">
                            <p:stCondLst>
                              <p:cond delay="240"/>
                            </p:stCondLst>
                            <p:childTnLst>
                              <p:set>
                                <p:cBhvr>
                                  <p:cTn id="8" dur="500" fill="hold">
                                    <p:stCondLst>
                                      <p:cond delay="0"/>
                                    </p:stCondLst>
                                  </p:cTn>
                                  <p:tgtEl>
                                    <p:spTgt spid="16"/>
                                  </p:tgtEl>
                                  <p:attrNameLst>
                                    <p:attrName>style.visibility</p:attrName>
                                  </p:attrNameLst>
                                </p:cBhvr>
                                <p:to>
                                  <p:strVal val="visible"/>
                                </p:to>
                              </p:set>
                              <p:animEffect transition="in" filter="fade">
                                <p:cBhvr>
                                  <p:cTn id="9" dur="500"/>
                                  <p:tgtEl>
                                    <p:spTgt spid="16"/>
                                  </p:tgtEl>
                                </p:cBhvr>
                              </p:animEffect>
                            </p:childTnLst>
                          </p:cTn>
                        </p:par>
                      </p:childTnLst>
                    </p:cTn>
                  </p:par>
                </p:childTnLst>
              </p:cTn>
            </p:par>
            <p:par>
              <p:cTn id="6" fill="hold">
                <p:stCondLst>
                  <p:cond delay="320"/>
                </p:stCondLst>
                <p:childTnLst>
                  <p:par>
                    <p:cTn id="7" fill="hold">
                      <p:stCondLst>
                        <p:cond delay="0"/>
                      </p:stCondLst>
                      <p:childTnLst>
                        <p:par>
                          <p:cTn id="8" presetID="10" presetClass="entr" presetSubtype="0" fill="hold" nodeType="afterEffect">
                            <p:stCondLst>
                              <p:cond delay="320"/>
                            </p:stCondLst>
                            <p:childTnLst>
                              <p:set>
                                <p:cBhvr>
                                  <p:cTn id="9" dur="500"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7" fill="hold">
                <p:stCondLst>
                  <p:cond delay="400"/>
                </p:stCondLst>
                <p:childTnLst>
                  <p:par>
                    <p:cTn id="8" fill="hold">
                      <p:stCondLst>
                        <p:cond delay="0"/>
                      </p:stCondLst>
                      <p:childTnLst>
                        <p:par>
                          <p:cTn id="9" presetID="10" presetClass="entr" presetSubtype="0" fill="hold" nodeType="afterEffect">
                            <p:stCondLst>
                              <p:cond delay="400"/>
                            </p:stCondLst>
                            <p:childTnLst>
                              <p:set>
                                <p:cBhvr>
                                  <p:cTn id="10" dur="500"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par>
              <p:cTn id="8" fill="hold">
                <p:stCondLst>
                  <p:cond delay="480"/>
                </p:stCondLst>
                <p:childTnLst>
                  <p:par>
                    <p:cTn id="9" fill="hold">
                      <p:stCondLst>
                        <p:cond delay="0"/>
                      </p:stCondLst>
                      <p:childTnLst>
                        <p:par>
                          <p:cTn id="10" presetID="10" presetClass="entr" presetSubtype="0" fill="hold" nodeType="afterEffect">
                            <p:stCondLst>
                              <p:cond delay="480"/>
                            </p:stCondLst>
                            <p:childTnLst>
                              <p:set>
                                <p:cBhvr>
                                  <p:cTn id="11" dur="500"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9" fill="hold">
                <p:stCondLst>
                  <p:cond delay="560"/>
                </p:stCondLst>
                <p:childTnLst>
                  <p:par>
                    <p:cTn id="10" fill="hold">
                      <p:stCondLst>
                        <p:cond delay="0"/>
                      </p:stCondLst>
                      <p:childTnLst>
                        <p:par>
                          <p:cTn id="11" presetID="10" presetClass="entr" presetSubtype="0" fill="hold" nodeType="afterEffect">
                            <p:stCondLst>
                              <p:cond delay="560"/>
                            </p:stCondLst>
                            <p:childTnLst>
                              <p:set>
                                <p:cBhvr>
                                  <p:cTn id="12" dur="500"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childTnLst>
              </p:cTn>
            </p:par>
            <p:par>
              <p:cTn id="10" fill="hold">
                <p:stCondLst>
                  <p:cond delay="640"/>
                </p:stCondLst>
                <p:childTnLst>
                  <p:par>
                    <p:cTn id="11" fill="hold">
                      <p:stCondLst>
                        <p:cond delay="0"/>
                      </p:stCondLst>
                      <p:childTnLst>
                        <p:par>
                          <p:cTn id="12" presetID="10" presetClass="entr" presetSubtype="0" fill="hold" nodeType="afterEffect">
                            <p:stCondLst>
                              <p:cond delay="640"/>
                            </p:stCondLst>
                            <p:childTnLst>
                              <p:set>
                                <p:cBhvr>
                                  <p:cTn id="13" dur="500"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childTnLst>
                    </p:cTn>
                  </p:par>
                </p:childTnLst>
              </p:cTn>
            </p:par>
            <p:par>
              <p:cTn id="11" fill="hold">
                <p:stCondLst>
                  <p:cond delay="720"/>
                </p:stCondLst>
                <p:childTnLst>
                  <p:par>
                    <p:cTn id="12" fill="hold">
                      <p:stCondLst>
                        <p:cond delay="0"/>
                      </p:stCondLst>
                      <p:childTnLst>
                        <p:par>
                          <p:cTn id="13" presetID="10" presetClass="entr" presetSubtype="0" fill="hold" nodeType="afterEffect">
                            <p:stCondLst>
                              <p:cond delay="720"/>
                            </p:stCondLst>
                            <p:childTnLst>
                              <p:set>
                                <p:cBhvr>
                                  <p:cTn id="14" dur="500"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childTnLst>
                    </p:cTn>
                  </p:par>
                </p:childTnLst>
              </p:cTn>
            </p:par>
            <p:par>
              <p:cTn id="12" fill="hold">
                <p:stCondLst>
                  <p:cond delay="800"/>
                </p:stCondLst>
                <p:childTnLst>
                  <p:par>
                    <p:cTn id="13" fill="hold">
                      <p:stCondLst>
                        <p:cond delay="0"/>
                      </p:stCondLst>
                      <p:childTnLst>
                        <p:par>
                          <p:cTn id="14" presetID="10" presetClass="entr" presetSubtype="0" fill="hold" nodeType="afterEffect">
                            <p:stCondLst>
                              <p:cond delay="800"/>
                            </p:stCondLst>
                            <p:childTnLst>
                              <p:set>
                                <p:cBhvr>
                                  <p:cTn id="15" dur="500"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childTnLst>
                    </p:cTn>
                  </p:par>
                </p:childTnLst>
              </p:cTn>
            </p:par>
            <p:par>
              <p:cTn id="13" fill="hold">
                <p:stCondLst>
                  <p:cond delay="880"/>
                </p:stCondLst>
                <p:childTnLst>
                  <p:par>
                    <p:cTn id="14" fill="hold">
                      <p:stCondLst>
                        <p:cond delay="0"/>
                      </p:stCondLst>
                      <p:childTnLst>
                        <p:par>
                          <p:cTn id="15" presetID="10" presetClass="entr" presetSubtype="0" fill="hold" nodeType="afterEffect">
                            <p:stCondLst>
                              <p:cond delay="880"/>
                            </p:stCondLst>
                            <p:childTnLst>
                              <p:set>
                                <p:cBhvr>
                                  <p:cTn id="16" dur="500"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childTnLst>
                    </p:cTn>
                  </p:par>
                </p:childTnLst>
              </p:cTn>
            </p:par>
            <p:par>
              <p:cTn id="14" fill="hold">
                <p:stCondLst>
                  <p:cond delay="960"/>
                </p:stCondLst>
                <p:childTnLst>
                  <p:par>
                    <p:cTn id="15" fill="hold">
                      <p:stCondLst>
                        <p:cond delay="0"/>
                      </p:stCondLst>
                      <p:childTnLst>
                        <p:par>
                          <p:cTn id="16" presetID="10" presetClass="entr" presetSubtype="0" fill="hold" nodeType="afterEffect">
                            <p:stCondLst>
                              <p:cond delay="960"/>
                            </p:stCondLst>
                            <p:childTnLst>
                              <p:set>
                                <p:cBhvr>
                                  <p:cTn id="17" dur="500"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childTnLst>
                    </p:cTn>
                  </p:par>
                </p:childTnLst>
              </p:cTn>
            </p:par>
            <p:par>
              <p:cTn id="15" fill="hold">
                <p:stCondLst>
                  <p:cond delay="1040"/>
                </p:stCondLst>
                <p:childTnLst>
                  <p:par>
                    <p:cTn id="16" fill="hold">
                      <p:stCondLst>
                        <p:cond delay="0"/>
                      </p:stCondLst>
                      <p:childTnLst>
                        <p:par>
                          <p:cTn id="17" presetID="10" presetClass="entr" presetSubtype="0" fill="hold" nodeType="afterEffect">
                            <p:stCondLst>
                              <p:cond delay="1040"/>
                            </p:stCondLst>
                            <p:childTnLst>
                              <p:set>
                                <p:cBhvr>
                                  <p:cTn id="18" dur="500"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childTnLst>
                    </p:cTn>
                  </p:par>
                </p:childTnLst>
              </p:cTn>
            </p:par>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600" b="1">
                <a:solidFill>
                  <a:srgbClr val="FFFFFF"/>
                </a:solidFill>
                <a:latin typeface="Calibri"/>
              </a:defRPr>
            </a:pPr>
            <a:r>
              <a:t>WHAT IS AETHERIX?</a:t>
            </a:r>
          </a:p>
        </p:txBody>
      </p:sp>
      <p:sp>
        <p:nvSpPr>
          <p:cNvPr id="3" name="Rectangle 2"/>
          <p:cNvSpPr/>
          <p:nvPr/>
        </p:nvSpPr>
        <p:spPr>
          <a:xfrm>
            <a:off x="640080" y="868680"/>
            <a:ext cx="2743200" cy="38100"/>
          </a:xfrm>
          <a:prstGeom prst="rect">
            <a:avLst/>
          </a:prstGeom>
          <a:solidFill>
            <a:srgbClr val="00D4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960120"/>
            <a:ext cx="10058400" cy="365760"/>
          </a:xfrm>
          <a:prstGeom prst="rect">
            <a:avLst/>
          </a:prstGeom>
          <a:noFill/>
        </p:spPr>
        <p:txBody>
          <a:bodyPr wrap="square">
            <a:spAutoFit/>
          </a:bodyPr>
          <a:lstStyle/>
          <a:p>
            <a:pPr algn="l">
              <a:defRPr sz="1600" b="0">
                <a:solidFill>
                  <a:srgbClr val="6B7B96"/>
                </a:solidFill>
                <a:latin typeface="Calibri"/>
              </a:defRPr>
            </a:pPr>
            <a:r>
              <a:t>Overview &amp; The Problem</a:t>
            </a:r>
          </a:p>
        </p:txBody>
      </p:sp>
      <p:sp>
        <p:nvSpPr>
          <p:cNvPr id="5" name="TextBox 4"/>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[1] NASA MRN 2024  ·  [3] JPL Horizons  ·  [12] RFC 4838  ·  [A2] topology.py</a:t>
            </a:r>
          </a:p>
        </p:txBody>
      </p:sp>
      <p:sp>
        <p:nvSpPr>
          <p:cNvPr id="6" name="TextBox 5"/>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7" name="TextBox 6"/>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3 / 50</a:t>
            </a:r>
          </a:p>
        </p:txBody>
      </p:sp>
      <p:sp>
        <p:nvSpPr>
          <p:cNvPr id="8" name="Rounded Rectangle 7"/>
          <p:cNvSpPr/>
          <p:nvPr/>
        </p:nvSpPr>
        <p:spPr>
          <a:xfrm>
            <a:off x="640080" y="1463040"/>
            <a:ext cx="5120640" cy="3474720"/>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9" name="TextBox 8"/>
          <p:cNvSpPr txBox="1"/>
          <p:nvPr/>
        </p:nvSpPr>
        <p:spPr>
          <a:xfrm>
            <a:off x="822960" y="1554480"/>
            <a:ext cx="4754880" cy="411480"/>
          </a:xfrm>
          <a:prstGeom prst="rect">
            <a:avLst/>
          </a:prstGeom>
          <a:noFill/>
        </p:spPr>
        <p:txBody>
          <a:bodyPr wrap="square">
            <a:spAutoFit/>
          </a:bodyPr>
          <a:lstStyle/>
          <a:p>
            <a:pPr algn="l">
              <a:defRPr sz="1800" b="1">
                <a:solidFill>
                  <a:srgbClr val="009EFF"/>
                </a:solidFill>
                <a:latin typeface="Calibri"/>
              </a:defRPr>
            </a:pPr>
            <a:r>
              <a:t>What is AETHERIX?</a:t>
            </a:r>
          </a:p>
        </p:txBody>
      </p:sp>
      <p:sp>
        <p:nvSpPr>
          <p:cNvPr id="10" name="Rectangle 9"/>
          <p:cNvSpPr/>
          <p:nvPr/>
        </p:nvSpPr>
        <p:spPr>
          <a:xfrm>
            <a:off x="822960" y="1920240"/>
            <a:ext cx="1828800" cy="2540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2011680"/>
            <a:ext cx="4754880" cy="457200"/>
          </a:xfrm>
          <a:prstGeom prst="rect">
            <a:avLst/>
          </a:prstGeom>
          <a:noFill/>
        </p:spPr>
        <p:txBody>
          <a:bodyPr wrap="square">
            <a:spAutoFit/>
          </a:bodyPr>
          <a:lstStyle/>
          <a:p>
            <a:pPr algn="l">
              <a:defRPr sz="1000" b="0">
                <a:solidFill>
                  <a:srgbClr val="B0B8CC"/>
                </a:solidFill>
                <a:latin typeface="Calibri"/>
              </a:defRPr>
            </a:pPr>
            <a:r>
              <a:t>Autonomous Extraterrestrial High-throughput Enhancing</a:t>
            </a:r>
            <a:br/>
            <a:r>
              <a:t>Routing and Inter-planetary eXchange</a:t>
            </a:r>
          </a:p>
        </p:txBody>
      </p:sp>
      <p:sp>
        <p:nvSpPr>
          <p:cNvPr id="12" name="TextBox 11"/>
          <p:cNvSpPr txBox="1"/>
          <p:nvPr/>
        </p:nvSpPr>
        <p:spPr>
          <a:xfrm>
            <a:off x="822960" y="2468880"/>
            <a:ext cx="4754880" cy="457200"/>
          </a:xfrm>
          <a:prstGeom prst="rect">
            <a:avLst/>
          </a:prstGeom>
          <a:noFill/>
        </p:spPr>
        <p:txBody>
          <a:bodyPr wrap="square">
            <a:spAutoFit/>
          </a:bodyPr>
          <a:lstStyle/>
          <a:p>
            <a:pPr algn="l">
              <a:defRPr sz="1000" b="0">
                <a:solidFill>
                  <a:srgbClr val="B0B8CC"/>
                </a:solidFill>
                <a:latin typeface="Calibri"/>
              </a:defRPr>
            </a:pPr>
            <a:r>
              <a:t>An architecture for delay-tolerant networking (DTN)</a:t>
            </a:r>
            <a:br/>
            <a:r>
              <a:t>between Earth and Mars</a:t>
            </a:r>
          </a:p>
        </p:txBody>
      </p:sp>
      <p:sp>
        <p:nvSpPr>
          <p:cNvPr id="13" name="TextBox 12"/>
          <p:cNvSpPr txBox="1"/>
          <p:nvPr/>
        </p:nvSpPr>
        <p:spPr>
          <a:xfrm>
            <a:off x="822960" y="2926080"/>
            <a:ext cx="4754880" cy="457200"/>
          </a:xfrm>
          <a:prstGeom prst="rect">
            <a:avLst/>
          </a:prstGeom>
          <a:noFill/>
        </p:spPr>
        <p:txBody>
          <a:bodyPr wrap="square">
            <a:spAutoFit/>
          </a:bodyPr>
          <a:lstStyle/>
          <a:p>
            <a:pPr algn="l">
              <a:defRPr sz="1000" b="0">
                <a:solidFill>
                  <a:srgbClr val="B0B8CC"/>
                </a:solidFill>
                <a:latin typeface="Calibri"/>
              </a:defRPr>
            </a:pPr>
            <a:r>
              <a:t>Replaces static Contact Graph Routing with</a:t>
            </a:r>
            <a:br/>
            <a:r>
              <a:t>reinforcement-learning-based adaptive routing</a:t>
            </a:r>
          </a:p>
        </p:txBody>
      </p:sp>
      <p:sp>
        <p:nvSpPr>
          <p:cNvPr id="14" name="TextBox 13"/>
          <p:cNvSpPr txBox="1"/>
          <p:nvPr/>
        </p:nvSpPr>
        <p:spPr>
          <a:xfrm>
            <a:off x="822960" y="3383280"/>
            <a:ext cx="4754880" cy="457200"/>
          </a:xfrm>
          <a:prstGeom prst="rect">
            <a:avLst/>
          </a:prstGeom>
          <a:noFill/>
        </p:spPr>
        <p:txBody>
          <a:bodyPr wrap="square">
            <a:spAutoFit/>
          </a:bodyPr>
          <a:lstStyle/>
          <a:p>
            <a:pPr algn="l">
              <a:defRPr sz="1000" b="0">
                <a:solidFill>
                  <a:srgbClr val="B0B8CC"/>
                </a:solidFill>
                <a:latin typeface="Calibri"/>
              </a:defRPr>
            </a:pPr>
            <a:r>
              <a:t>Secures links via Quantum Key Distribution</a:t>
            </a:r>
            <a:br/>
            <a:r>
              <a:t>(BB84 &amp; E91 protocols with repeater chains)</a:t>
            </a:r>
          </a:p>
        </p:txBody>
      </p:sp>
      <p:sp>
        <p:nvSpPr>
          <p:cNvPr id="15" name="TextBox 14"/>
          <p:cNvSpPr txBox="1"/>
          <p:nvPr/>
        </p:nvSpPr>
        <p:spPr>
          <a:xfrm>
            <a:off x="822960" y="3840480"/>
            <a:ext cx="4754880" cy="457200"/>
          </a:xfrm>
          <a:prstGeom prst="rect">
            <a:avLst/>
          </a:prstGeom>
          <a:noFill/>
        </p:spPr>
        <p:txBody>
          <a:bodyPr wrap="square">
            <a:spAutoFit/>
          </a:bodyPr>
          <a:lstStyle/>
          <a:p>
            <a:pPr algn="l">
              <a:defRPr sz="1000" b="0">
                <a:solidFill>
                  <a:srgbClr val="B0B8CC"/>
                </a:solidFill>
                <a:latin typeface="Calibri"/>
              </a:defRPr>
            </a:pPr>
            <a:r>
              <a:t>Hybrid optical/RF communications across</a:t>
            </a:r>
            <a:br/>
            <a:r>
              <a:t>a 5-tier, 241-node interplanetary topology</a:t>
            </a:r>
          </a:p>
        </p:txBody>
      </p:sp>
      <p:sp>
        <p:nvSpPr>
          <p:cNvPr id="16" name="TextBox 15"/>
          <p:cNvSpPr txBox="1"/>
          <p:nvPr/>
        </p:nvSpPr>
        <p:spPr>
          <a:xfrm>
            <a:off x="822960" y="4297680"/>
            <a:ext cx="4754880" cy="457200"/>
          </a:xfrm>
          <a:prstGeom prst="rect">
            <a:avLst/>
          </a:prstGeom>
          <a:noFill/>
        </p:spPr>
        <p:txBody>
          <a:bodyPr wrap="square">
            <a:spAutoFit/>
          </a:bodyPr>
          <a:lstStyle/>
          <a:p>
            <a:pPr algn="l">
              <a:defRPr sz="1000" b="0">
                <a:solidFill>
                  <a:srgbClr val="B0B8CC"/>
                </a:solidFill>
                <a:latin typeface="Calibri"/>
              </a:defRPr>
            </a:pPr>
            <a:r>
              <a:t>Open-source, standards-compliant (CCSDS, IETF)</a:t>
            </a:r>
            <a:br/>
            <a:r>
              <a:t>research platform for deep-space networking</a:t>
            </a:r>
          </a:p>
        </p:txBody>
      </p:sp>
      <p:sp>
        <p:nvSpPr>
          <p:cNvPr id="17" name="Rounded Rectangle 16"/>
          <p:cNvSpPr/>
          <p:nvPr/>
        </p:nvSpPr>
        <p:spPr>
          <a:xfrm>
            <a:off x="6126480" y="1463040"/>
            <a:ext cx="5120640" cy="3474720"/>
          </a:xfrm>
          <a:prstGeom prst="roundRect">
            <a:avLst/>
          </a:prstGeom>
          <a:solidFill>
            <a:srgbClr val="141B2D"/>
          </a:solidFill>
          <a:ln w="12700">
            <a:solidFill>
              <a:srgbClr val="FF4D4D"/>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18" name="TextBox 17"/>
          <p:cNvSpPr txBox="1"/>
          <p:nvPr/>
        </p:nvSpPr>
        <p:spPr>
          <a:xfrm>
            <a:off x="6309360" y="1554480"/>
            <a:ext cx="4754880" cy="411480"/>
          </a:xfrm>
          <a:prstGeom prst="rect">
            <a:avLst/>
          </a:prstGeom>
          <a:noFill/>
        </p:spPr>
        <p:txBody>
          <a:bodyPr wrap="square">
            <a:spAutoFit/>
          </a:bodyPr>
          <a:lstStyle/>
          <a:p>
            <a:pPr algn="l">
              <a:defRPr sz="1800" b="1">
                <a:solidFill>
                  <a:srgbClr val="FF4D4D"/>
                </a:solidFill>
                <a:latin typeface="Calibri"/>
              </a:defRPr>
            </a:pPr>
            <a:r>
              <a:t>The Problem</a:t>
            </a:r>
          </a:p>
        </p:txBody>
      </p:sp>
      <p:sp>
        <p:nvSpPr>
          <p:cNvPr id="19" name="Rectangle 18"/>
          <p:cNvSpPr/>
          <p:nvPr/>
        </p:nvSpPr>
        <p:spPr>
          <a:xfrm>
            <a:off x="6309360" y="1920240"/>
            <a:ext cx="1828800" cy="25400"/>
          </a:xfrm>
          <a:prstGeom prst="rect">
            <a:avLst/>
          </a:prstGeom>
          <a:solidFill>
            <a:srgbClr val="FF4D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309360" y="2011680"/>
            <a:ext cx="4754880" cy="457200"/>
          </a:xfrm>
          <a:prstGeom prst="rect">
            <a:avLst/>
          </a:prstGeom>
          <a:noFill/>
        </p:spPr>
        <p:txBody>
          <a:bodyPr wrap="square">
            <a:spAutoFit/>
          </a:bodyPr>
          <a:lstStyle/>
          <a:p>
            <a:pPr algn="l">
              <a:defRPr sz="1000" b="0">
                <a:solidFill>
                  <a:srgbClr val="B0B8CC"/>
                </a:solidFill>
                <a:latin typeface="Calibri"/>
              </a:defRPr>
            </a:pPr>
            <a:r>
              <a:t>Earth–Mars distance varies from 54.6M to 401M km</a:t>
            </a:r>
            <a:br/>
            <a:r>
              <a:t>— a 7x range swing every 780 days</a:t>
            </a:r>
          </a:p>
        </p:txBody>
      </p:sp>
      <p:sp>
        <p:nvSpPr>
          <p:cNvPr id="21" name="TextBox 20"/>
          <p:cNvSpPr txBox="1"/>
          <p:nvPr/>
        </p:nvSpPr>
        <p:spPr>
          <a:xfrm>
            <a:off x="6309360" y="2468880"/>
            <a:ext cx="4754880" cy="457200"/>
          </a:xfrm>
          <a:prstGeom prst="rect">
            <a:avLst/>
          </a:prstGeom>
          <a:noFill/>
        </p:spPr>
        <p:txBody>
          <a:bodyPr wrap="square">
            <a:spAutoFit/>
          </a:bodyPr>
          <a:lstStyle/>
          <a:p>
            <a:pPr algn="l">
              <a:defRPr sz="1000" b="0">
                <a:solidFill>
                  <a:srgbClr val="B0B8CC"/>
                </a:solidFill>
                <a:latin typeface="Calibri"/>
              </a:defRPr>
            </a:pPr>
            <a:r>
              <a:t>One-way light delay is 3–22 minutes;</a:t>
            </a:r>
            <a:br/>
            <a:r>
              <a:t>round-trip TCP ACK is 6–44 minutes</a:t>
            </a:r>
          </a:p>
        </p:txBody>
      </p:sp>
      <p:sp>
        <p:nvSpPr>
          <p:cNvPr id="22" name="TextBox 21"/>
          <p:cNvSpPr txBox="1"/>
          <p:nvPr/>
        </p:nvSpPr>
        <p:spPr>
          <a:xfrm>
            <a:off x="6309360" y="2926080"/>
            <a:ext cx="4754880" cy="457200"/>
          </a:xfrm>
          <a:prstGeom prst="rect">
            <a:avLst/>
          </a:prstGeom>
          <a:noFill/>
        </p:spPr>
        <p:txBody>
          <a:bodyPr wrap="square">
            <a:spAutoFit/>
          </a:bodyPr>
          <a:lstStyle/>
          <a:p>
            <a:pPr algn="l">
              <a:defRPr sz="1000" b="0">
                <a:solidFill>
                  <a:srgbClr val="B0B8CC"/>
                </a:solidFill>
                <a:latin typeface="Calibri"/>
              </a:defRPr>
            </a:pPr>
            <a:r>
              <a:t>Solar conjunction causes ~2-week communication</a:t>
            </a:r>
            <a:br/>
            <a:r>
              <a:t>blackouts twice per synodic period</a:t>
            </a:r>
          </a:p>
        </p:txBody>
      </p:sp>
      <p:sp>
        <p:nvSpPr>
          <p:cNvPr id="23" name="TextBox 22"/>
          <p:cNvSpPr txBox="1"/>
          <p:nvPr/>
        </p:nvSpPr>
        <p:spPr>
          <a:xfrm>
            <a:off x="6309360" y="3383280"/>
            <a:ext cx="4754880" cy="457200"/>
          </a:xfrm>
          <a:prstGeom prst="rect">
            <a:avLst/>
          </a:prstGeom>
          <a:noFill/>
        </p:spPr>
        <p:txBody>
          <a:bodyPr wrap="square">
            <a:spAutoFit/>
          </a:bodyPr>
          <a:lstStyle/>
          <a:p>
            <a:pPr algn="l">
              <a:defRPr sz="1000" b="0">
                <a:solidFill>
                  <a:srgbClr val="B0B8CC"/>
                </a:solidFill>
                <a:latin typeface="Calibri"/>
              </a:defRPr>
            </a:pPr>
            <a:r>
              <a:t>Deep-space links are inherently intermittent:</a:t>
            </a:r>
            <a:br/>
            <a:r>
              <a:t>no continuous end-to-end path exists</a:t>
            </a:r>
          </a:p>
        </p:txBody>
      </p:sp>
      <p:sp>
        <p:nvSpPr>
          <p:cNvPr id="24" name="TextBox 23"/>
          <p:cNvSpPr txBox="1"/>
          <p:nvPr/>
        </p:nvSpPr>
        <p:spPr>
          <a:xfrm>
            <a:off x="6309360" y="3840480"/>
            <a:ext cx="4754880" cy="457200"/>
          </a:xfrm>
          <a:prstGeom prst="rect">
            <a:avLst/>
          </a:prstGeom>
          <a:noFill/>
        </p:spPr>
        <p:txBody>
          <a:bodyPr wrap="square">
            <a:spAutoFit/>
          </a:bodyPr>
          <a:lstStyle/>
          <a:p>
            <a:pPr algn="l">
              <a:defRPr sz="1000" b="0">
                <a:solidFill>
                  <a:srgbClr val="B0B8CC"/>
                </a:solidFill>
                <a:latin typeface="Calibri"/>
              </a:defRPr>
            </a:pPr>
            <a:r>
              <a:t>Static routing cannot adapt to dynamic</a:t>
            </a:r>
            <a:br/>
            <a:r>
              <a:t>contact schedules and link degradation</a:t>
            </a:r>
          </a:p>
        </p:txBody>
      </p:sp>
      <p:sp>
        <p:nvSpPr>
          <p:cNvPr id="25" name="TextBox 24"/>
          <p:cNvSpPr txBox="1"/>
          <p:nvPr/>
        </p:nvSpPr>
        <p:spPr>
          <a:xfrm>
            <a:off x="6309360" y="4297680"/>
            <a:ext cx="4754880" cy="457200"/>
          </a:xfrm>
          <a:prstGeom prst="rect">
            <a:avLst/>
          </a:prstGeom>
          <a:noFill/>
        </p:spPr>
        <p:txBody>
          <a:bodyPr wrap="square">
            <a:spAutoFit/>
          </a:bodyPr>
          <a:lstStyle/>
          <a:p>
            <a:pPr algn="l">
              <a:defRPr sz="1000" b="0">
                <a:solidFill>
                  <a:srgbClr val="B0B8CC"/>
                </a:solidFill>
                <a:latin typeface="Calibri"/>
              </a:defRPr>
            </a:pPr>
            <a:r>
              <a:t>Classical key exchange is infeasible across</a:t>
            </a:r>
            <a:br/>
            <a:r>
              <a:t>interplanetary distances</a:t>
            </a:r>
          </a:p>
        </p:txBody>
      </p:sp>
      <p:sp>
        <p:nvSpPr>
          <p:cNvPr id="26" name="Rounded Rectangle 25"/>
          <p:cNvSpPr/>
          <p:nvPr/>
        </p:nvSpPr>
        <p:spPr>
          <a:xfrm>
            <a:off x="640080" y="5212080"/>
            <a:ext cx="10607040" cy="822960"/>
          </a:xfrm>
          <a:prstGeom prst="round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14400" y="5303520"/>
            <a:ext cx="10058400" cy="640080"/>
          </a:xfrm>
          <a:prstGeom prst="rect">
            <a:avLst/>
          </a:prstGeom>
          <a:noFill/>
        </p:spPr>
        <p:txBody>
          <a:bodyPr wrap="square">
            <a:spAutoFit/>
          </a:bodyPr>
          <a:lstStyle/>
          <a:p>
            <a:pPr algn="ctr">
              <a:defRPr sz="1300" b="1">
                <a:solidFill>
                  <a:srgbClr val="FFFFFF"/>
                </a:solidFill>
                <a:latin typeface="Calibri"/>
              </a:defRPr>
            </a:pPr>
            <a:r>
              <a:t>AETHERIX addresses every one of these challenges — harnessing DTN store-and-forward, AI-driven adaptive routing, quantum-secured key distribution, and hybrid optical/RF links to enable reliable interplanetary communication.</a:t>
            </a:r>
          </a:p>
        </p:txBody>
      </p:sp>
    </p:spTree>
  </p:cSld>
  <p:transition spd="med" advClick="1">
    <p:fade/>
  </p:transition>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600" b="1">
                <a:solidFill>
                  <a:srgbClr val="FFFFFF"/>
                </a:solidFill>
                <a:latin typeface="Calibri"/>
              </a:defRPr>
            </a:pPr>
            <a:r>
              <a:t>THE DISTANCE</a:t>
            </a:r>
          </a:p>
        </p:txBody>
      </p:sp>
      <p:sp>
        <p:nvSpPr>
          <p:cNvPr id="3" name="Rectangle 2"/>
          <p:cNvSpPr/>
          <p:nvPr/>
        </p:nvSpPr>
        <p:spPr>
          <a:xfrm>
            <a:off x="640080" y="868680"/>
            <a:ext cx="2743200" cy="38100"/>
          </a:xfrm>
          <a:prstGeom prst="rect">
            <a:avLst/>
          </a:prstGeom>
          <a:solidFill>
            <a:srgbClr val="FF4D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960120"/>
            <a:ext cx="10058400" cy="365760"/>
          </a:xfrm>
          <a:prstGeom prst="rect">
            <a:avLst/>
          </a:prstGeom>
          <a:noFill/>
        </p:spPr>
        <p:txBody>
          <a:bodyPr wrap="square">
            <a:spAutoFit/>
          </a:bodyPr>
          <a:lstStyle/>
          <a:p>
            <a:pPr algn="l">
              <a:defRPr sz="1600" b="0">
                <a:solidFill>
                  <a:srgbClr val="6B7B96"/>
                </a:solidFill>
                <a:latin typeface="Calibri"/>
              </a:defRPr>
            </a:pPr>
            <a:r>
              <a:t>Why Space Breaks the Internet</a:t>
            </a:r>
          </a:p>
        </p:txBody>
      </p:sp>
      <p:sp>
        <p:nvSpPr>
          <p:cNvPr id="5" name="TextBox 4"/>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[3] JPL Horizons (distance/light-time)  ·  [12] RFC 4838  ·  [1] NASA MRO data rate</a:t>
            </a:r>
          </a:p>
        </p:txBody>
      </p:sp>
      <p:sp>
        <p:nvSpPr>
          <p:cNvPr id="6" name="TextBox 5"/>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7" name="TextBox 6"/>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4 / 50</a:t>
            </a:r>
          </a:p>
        </p:txBody>
      </p:sp>
      <p:graphicFrame>
        <p:nvGraphicFramePr>
          <p:cNvPr id="8" name="Table 7"/>
          <p:cNvGraphicFramePr>
            <a:graphicFrameLocks noGrp="1"/>
          </p:cNvGraphicFramePr>
          <p:nvPr/>
        </p:nvGraphicFramePr>
        <p:xfrm>
          <a:off x="640080" y="1371600"/>
          <a:ext cx="5120640" cy="2926080"/>
        </p:xfrm>
        <a:graphic>
          <a:graphicData uri="http://schemas.openxmlformats.org/drawingml/2006/table">
            <a:tbl>
              <a:tblPr firstRow="1" bandRow="1">
                <a:tableStyleId>{5C22544A-7EE6-4342-B048-85BDC9FD1C3A}</a:tableStyleId>
              </a:tblPr>
              <a:tblGrid>
                <a:gridCol w="2560320"/>
                <a:gridCol w="2560320"/>
              </a:tblGrid>
              <a:tr h="418011">
                <a:tc>
                  <a:txBody>
                    <a:bodyPr/>
                    <a:lstStyle/>
                    <a:p>
                      <a:pPr algn="ctr">
                        <a:defRPr b="1" sz="1200">
                          <a:solidFill>
                            <a:srgbClr val="FFFFFF"/>
                          </a:solidFill>
                          <a:latin typeface="Calibri"/>
                        </a:defRPr>
                      </a:pPr>
                      <a:r>
                        <a:t>Parameter</a:t>
                      </a:r>
                    </a:p>
                  </a:txBody>
                  <a:tcPr anchor="ctr" marL="73152" marR="73152" marT="36576" marB="36576">
                    <a:solidFill>
                      <a:srgbClr val="FF4D4D"/>
                    </a:solidFill>
                  </a:tcPr>
                </a:tc>
                <a:tc>
                  <a:txBody>
                    <a:bodyPr/>
                    <a:lstStyle/>
                    <a:p>
                      <a:pPr algn="ctr">
                        <a:defRPr b="1" sz="1200">
                          <a:solidFill>
                            <a:srgbClr val="FFFFFF"/>
                          </a:solidFill>
                          <a:latin typeface="Calibri"/>
                        </a:defRPr>
                      </a:pPr>
                      <a:r>
                        <a:t>Value</a:t>
                      </a:r>
                    </a:p>
                  </a:txBody>
                  <a:tcPr anchor="ctr" marL="73152" marR="73152" marT="36576" marB="36576">
                    <a:solidFill>
                      <a:srgbClr val="FF4D4D"/>
                    </a:solidFill>
                  </a:tcPr>
                </a:tc>
              </a:tr>
              <a:tr h="418011">
                <a:tc>
                  <a:txBody>
                    <a:bodyPr/>
                    <a:lstStyle/>
                    <a:p>
                      <a:pPr>
                        <a:defRPr sz="1100">
                          <a:solidFill>
                            <a:srgbClr val="B0B8CC"/>
                          </a:solidFill>
                          <a:latin typeface="Calibri"/>
                        </a:defRPr>
                      </a:pPr>
                      <a:r>
                        <a:t>Closest approach</a:t>
                      </a:r>
                    </a:p>
                  </a:txBody>
                  <a:tcPr anchor="ctr" marL="73152" marR="73152" marT="36576" marB="36576">
                    <a:solidFill>
                      <a:srgbClr val="141B2D"/>
                    </a:solidFill>
                  </a:tcPr>
                </a:tc>
                <a:tc>
                  <a:txBody>
                    <a:bodyPr/>
                    <a:lstStyle/>
                    <a:p>
                      <a:pPr>
                        <a:defRPr sz="1100">
                          <a:solidFill>
                            <a:srgbClr val="B0B8CC"/>
                          </a:solidFill>
                          <a:latin typeface="Calibri"/>
                        </a:defRPr>
                      </a:pPr>
                      <a:r>
                        <a:t>54.6 million km</a:t>
                      </a:r>
                    </a:p>
                  </a:txBody>
                  <a:tcPr anchor="ctr" marL="73152" marR="73152" marT="36576" marB="36576">
                    <a:solidFill>
                      <a:srgbClr val="141B2D"/>
                    </a:solidFill>
                  </a:tcPr>
                </a:tc>
              </a:tr>
              <a:tr h="418011">
                <a:tc>
                  <a:txBody>
                    <a:bodyPr/>
                    <a:lstStyle/>
                    <a:p>
                      <a:pPr>
                        <a:defRPr sz="1100">
                          <a:solidFill>
                            <a:srgbClr val="B0B8CC"/>
                          </a:solidFill>
                          <a:latin typeface="Calibri"/>
                        </a:defRPr>
                      </a:pPr>
                      <a:r>
                        <a:t>Farthest distance</a:t>
                      </a:r>
                    </a:p>
                  </a:txBody>
                  <a:tcPr anchor="ctr" marL="73152" marR="73152" marT="36576" marB="36576">
                    <a:solidFill>
                      <a:srgbClr val="182236"/>
                    </a:solidFill>
                  </a:tcPr>
                </a:tc>
                <a:tc>
                  <a:txBody>
                    <a:bodyPr/>
                    <a:lstStyle/>
                    <a:p>
                      <a:pPr>
                        <a:defRPr sz="1100">
                          <a:solidFill>
                            <a:srgbClr val="B0B8CC"/>
                          </a:solidFill>
                          <a:latin typeface="Calibri"/>
                        </a:defRPr>
                      </a:pPr>
                      <a:r>
                        <a:t>401 million km</a:t>
                      </a:r>
                    </a:p>
                  </a:txBody>
                  <a:tcPr anchor="ctr" marL="73152" marR="73152" marT="36576" marB="36576">
                    <a:solidFill>
                      <a:srgbClr val="182236"/>
                    </a:solidFill>
                  </a:tcPr>
                </a:tc>
              </a:tr>
              <a:tr h="418011">
                <a:tc>
                  <a:txBody>
                    <a:bodyPr/>
                    <a:lstStyle/>
                    <a:p>
                      <a:pPr>
                        <a:defRPr sz="1100">
                          <a:solidFill>
                            <a:srgbClr val="B0B8CC"/>
                          </a:solidFill>
                          <a:latin typeface="Calibri"/>
                        </a:defRPr>
                      </a:pPr>
                      <a:r>
                        <a:t>Distance variation</a:t>
                      </a:r>
                    </a:p>
                  </a:txBody>
                  <a:tcPr anchor="ctr" marL="73152" marR="73152" marT="36576" marB="36576">
                    <a:solidFill>
                      <a:srgbClr val="141B2D"/>
                    </a:solidFill>
                  </a:tcPr>
                </a:tc>
                <a:tc>
                  <a:txBody>
                    <a:bodyPr/>
                    <a:lstStyle/>
                    <a:p>
                      <a:pPr>
                        <a:defRPr sz="1100">
                          <a:solidFill>
                            <a:srgbClr val="B0B8CC"/>
                          </a:solidFill>
                          <a:latin typeface="Calibri"/>
                        </a:defRPr>
                      </a:pPr>
                      <a:r>
                        <a:t>7.3× (735%)</a:t>
                      </a:r>
                    </a:p>
                  </a:txBody>
                  <a:tcPr anchor="ctr" marL="73152" marR="73152" marT="36576" marB="36576">
                    <a:solidFill>
                      <a:srgbClr val="141B2D"/>
                    </a:solidFill>
                  </a:tcPr>
                </a:tc>
              </a:tr>
              <a:tr h="418011">
                <a:tc>
                  <a:txBody>
                    <a:bodyPr/>
                    <a:lstStyle/>
                    <a:p>
                      <a:pPr>
                        <a:defRPr sz="1100">
                          <a:solidFill>
                            <a:srgbClr val="B0B8CC"/>
                          </a:solidFill>
                          <a:latin typeface="Calibri"/>
                        </a:defRPr>
                      </a:pPr>
                      <a:r>
                        <a:t>One-way light time</a:t>
                      </a:r>
                    </a:p>
                  </a:txBody>
                  <a:tcPr anchor="ctr" marL="73152" marR="73152" marT="36576" marB="36576">
                    <a:solidFill>
                      <a:srgbClr val="182236"/>
                    </a:solidFill>
                  </a:tcPr>
                </a:tc>
                <a:tc>
                  <a:txBody>
                    <a:bodyPr/>
                    <a:lstStyle/>
                    <a:p>
                      <a:pPr>
                        <a:defRPr sz="1100">
                          <a:solidFill>
                            <a:srgbClr val="B0B8CC"/>
                          </a:solidFill>
                          <a:latin typeface="Calibri"/>
                        </a:defRPr>
                      </a:pPr>
                      <a:r>
                        <a:t>3 – 22 minutes</a:t>
                      </a:r>
                    </a:p>
                  </a:txBody>
                  <a:tcPr anchor="ctr" marL="73152" marR="73152" marT="36576" marB="36576">
                    <a:solidFill>
                      <a:srgbClr val="182236"/>
                    </a:solidFill>
                  </a:tcPr>
                </a:tc>
              </a:tr>
              <a:tr h="418011">
                <a:tc>
                  <a:txBody>
                    <a:bodyPr/>
                    <a:lstStyle/>
                    <a:p>
                      <a:pPr>
                        <a:defRPr sz="1100">
                          <a:solidFill>
                            <a:srgbClr val="B0B8CC"/>
                          </a:solidFill>
                          <a:latin typeface="Calibri"/>
                        </a:defRPr>
                      </a:pPr>
                      <a:r>
                        <a:t>Synodic period</a:t>
                      </a:r>
                    </a:p>
                  </a:txBody>
                  <a:tcPr anchor="ctr" marL="73152" marR="73152" marT="36576" marB="36576">
                    <a:solidFill>
                      <a:srgbClr val="141B2D"/>
                    </a:solidFill>
                  </a:tcPr>
                </a:tc>
                <a:tc>
                  <a:txBody>
                    <a:bodyPr/>
                    <a:lstStyle/>
                    <a:p>
                      <a:pPr>
                        <a:defRPr sz="1100">
                          <a:solidFill>
                            <a:srgbClr val="B0B8CC"/>
                          </a:solidFill>
                          <a:latin typeface="Calibri"/>
                        </a:defRPr>
                      </a:pPr>
                      <a:r>
                        <a:t>780 days (26 months)</a:t>
                      </a:r>
                    </a:p>
                  </a:txBody>
                  <a:tcPr anchor="ctr" marL="73152" marR="73152" marT="36576" marB="36576">
                    <a:solidFill>
                      <a:srgbClr val="141B2D"/>
                    </a:solidFill>
                  </a:tcPr>
                </a:tc>
              </a:tr>
              <a:tr h="418014">
                <a:tc>
                  <a:txBody>
                    <a:bodyPr/>
                    <a:lstStyle/>
                    <a:p>
                      <a:pPr>
                        <a:defRPr sz="1100">
                          <a:solidFill>
                            <a:srgbClr val="B0B8CC"/>
                          </a:solidFill>
                          <a:latin typeface="Calibri"/>
                        </a:defRPr>
                      </a:pPr>
                      <a:r>
                        <a:t>Solar conjunction blackout</a:t>
                      </a:r>
                    </a:p>
                  </a:txBody>
                  <a:tcPr anchor="ctr" marL="73152" marR="73152" marT="36576" marB="36576">
                    <a:solidFill>
                      <a:srgbClr val="182236"/>
                    </a:solidFill>
                  </a:tcPr>
                </a:tc>
                <a:tc>
                  <a:txBody>
                    <a:bodyPr/>
                    <a:lstStyle/>
                    <a:p>
                      <a:pPr>
                        <a:defRPr sz="1100">
                          <a:solidFill>
                            <a:srgbClr val="B0B8CC"/>
                          </a:solidFill>
                          <a:latin typeface="Calibri"/>
                        </a:defRPr>
                      </a:pPr>
                      <a:r>
                        <a:t>~2 weeks (twice/period)</a:t>
                      </a:r>
                    </a:p>
                  </a:txBody>
                  <a:tcPr anchor="ctr" marL="73152" marR="73152" marT="36576" marB="36576">
                    <a:solidFill>
                      <a:srgbClr val="182236"/>
                    </a:solidFill>
                  </a:tcPr>
                </a:tc>
              </a:tr>
            </a:tbl>
          </a:graphicData>
        </a:graphic>
      </p:graphicFrame>
      <p:graphicFrame>
        <p:nvGraphicFramePr>
          <p:cNvPr id="9" name="Table 8"/>
          <p:cNvGraphicFramePr>
            <a:graphicFrameLocks noGrp="1"/>
          </p:cNvGraphicFramePr>
          <p:nvPr/>
        </p:nvGraphicFramePr>
        <p:xfrm>
          <a:off x="6126480" y="1371600"/>
          <a:ext cx="5120640" cy="2011680"/>
        </p:xfrm>
        <a:graphic>
          <a:graphicData uri="http://schemas.openxmlformats.org/drawingml/2006/table">
            <a:tbl>
              <a:tblPr firstRow="1" bandRow="1">
                <a:tableStyleId>{5C22544A-7EE6-4342-B048-85BDC9FD1C3A}</a:tableStyleId>
              </a:tblPr>
              <a:tblGrid>
                <a:gridCol w="2560320"/>
                <a:gridCol w="2560320"/>
              </a:tblGrid>
              <a:tr h="402336">
                <a:tc>
                  <a:txBody>
                    <a:bodyPr/>
                    <a:lstStyle/>
                    <a:p>
                      <a:pPr algn="ctr">
                        <a:defRPr b="1" sz="1200">
                          <a:solidFill>
                            <a:srgbClr val="FFFFFF"/>
                          </a:solidFill>
                          <a:latin typeface="Calibri"/>
                        </a:defRPr>
                      </a:pPr>
                      <a:r>
                        <a:t>TCP/IP Assumption</a:t>
                      </a:r>
                    </a:p>
                  </a:txBody>
                  <a:tcPr anchor="ctr" marL="73152" marR="73152" marT="36576" marB="36576">
                    <a:solidFill>
                      <a:srgbClr val="FF8C00"/>
                    </a:solidFill>
                  </a:tcPr>
                </a:tc>
                <a:tc>
                  <a:txBody>
                    <a:bodyPr/>
                    <a:lstStyle/>
                    <a:p>
                      <a:pPr algn="ctr">
                        <a:defRPr b="1" sz="1200">
                          <a:solidFill>
                            <a:srgbClr val="FFFFFF"/>
                          </a:solidFill>
                          <a:latin typeface="Calibri"/>
                        </a:defRPr>
                      </a:pPr>
                      <a:r>
                        <a:t>Deep-Space Reality</a:t>
                      </a:r>
                    </a:p>
                  </a:txBody>
                  <a:tcPr anchor="ctr" marL="73152" marR="73152" marT="36576" marB="36576">
                    <a:solidFill>
                      <a:srgbClr val="FF8C00"/>
                    </a:solidFill>
                  </a:tcPr>
                </a:tc>
              </a:tr>
              <a:tr h="402336">
                <a:tc>
                  <a:txBody>
                    <a:bodyPr/>
                    <a:lstStyle/>
                    <a:p>
                      <a:pPr>
                        <a:defRPr sz="1100">
                          <a:solidFill>
                            <a:srgbClr val="B0B8CC"/>
                          </a:solidFill>
                          <a:latin typeface="Calibri"/>
                        </a:defRPr>
                      </a:pPr>
                      <a:r>
                        <a:t>Low latency (&lt; 200 ms)</a:t>
                      </a:r>
                    </a:p>
                  </a:txBody>
                  <a:tcPr anchor="ctr" marL="73152" marR="73152" marT="36576" marB="36576">
                    <a:solidFill>
                      <a:srgbClr val="141B2D"/>
                    </a:solidFill>
                  </a:tcPr>
                </a:tc>
                <a:tc>
                  <a:txBody>
                    <a:bodyPr/>
                    <a:lstStyle/>
                    <a:p>
                      <a:pPr>
                        <a:defRPr sz="1100">
                          <a:solidFill>
                            <a:srgbClr val="B0B8CC"/>
                          </a:solidFill>
                          <a:latin typeface="Calibri"/>
                        </a:defRPr>
                      </a:pPr>
                      <a:r>
                        <a:t>6 – 44 min round trip</a:t>
                      </a:r>
                    </a:p>
                  </a:txBody>
                  <a:tcPr anchor="ctr" marL="73152" marR="73152" marT="36576" marB="36576">
                    <a:solidFill>
                      <a:srgbClr val="141B2D"/>
                    </a:solidFill>
                  </a:tcPr>
                </a:tc>
              </a:tr>
              <a:tr h="402336">
                <a:tc>
                  <a:txBody>
                    <a:bodyPr/>
                    <a:lstStyle/>
                    <a:p>
                      <a:pPr>
                        <a:defRPr sz="1100">
                          <a:solidFill>
                            <a:srgbClr val="B0B8CC"/>
                          </a:solidFill>
                          <a:latin typeface="Calibri"/>
                        </a:defRPr>
                      </a:pPr>
                      <a:r>
                        <a:t>Continuous connectivity</a:t>
                      </a:r>
                    </a:p>
                  </a:txBody>
                  <a:tcPr anchor="ctr" marL="73152" marR="73152" marT="36576" marB="36576">
                    <a:solidFill>
                      <a:srgbClr val="182236"/>
                    </a:solidFill>
                  </a:tcPr>
                </a:tc>
                <a:tc>
                  <a:txBody>
                    <a:bodyPr/>
                    <a:lstStyle/>
                    <a:p>
                      <a:pPr>
                        <a:defRPr sz="1100">
                          <a:solidFill>
                            <a:srgbClr val="B0B8CC"/>
                          </a:solidFill>
                          <a:latin typeface="Calibri"/>
                        </a:defRPr>
                      </a:pPr>
                      <a:r>
                        <a:t>Scheduled contact windows only</a:t>
                      </a:r>
                    </a:p>
                  </a:txBody>
                  <a:tcPr anchor="ctr" marL="73152" marR="73152" marT="36576" marB="36576">
                    <a:solidFill>
                      <a:srgbClr val="182236"/>
                    </a:solidFill>
                  </a:tcPr>
                </a:tc>
              </a:tr>
              <a:tr h="402336">
                <a:tc>
                  <a:txBody>
                    <a:bodyPr/>
                    <a:lstStyle/>
                    <a:p>
                      <a:pPr>
                        <a:defRPr sz="1100">
                          <a:solidFill>
                            <a:srgbClr val="B0B8CC"/>
                          </a:solidFill>
                          <a:latin typeface="Calibri"/>
                        </a:defRPr>
                      </a:pPr>
                      <a:r>
                        <a:t>End-to-end path exists</a:t>
                      </a:r>
                    </a:p>
                  </a:txBody>
                  <a:tcPr anchor="ctr" marL="73152" marR="73152" marT="36576" marB="36576">
                    <a:solidFill>
                      <a:srgbClr val="141B2D"/>
                    </a:solidFill>
                  </a:tcPr>
                </a:tc>
                <a:tc>
                  <a:txBody>
                    <a:bodyPr/>
                    <a:lstStyle/>
                    <a:p>
                      <a:pPr>
                        <a:defRPr sz="1100">
                          <a:solidFill>
                            <a:srgbClr val="B0B8CC"/>
                          </a:solidFill>
                          <a:latin typeface="Calibri"/>
                        </a:defRPr>
                      </a:pPr>
                      <a:r>
                        <a:t>No simultaneous path possible</a:t>
                      </a:r>
                    </a:p>
                  </a:txBody>
                  <a:tcPr anchor="ctr" marL="73152" marR="73152" marT="36576" marB="36576">
                    <a:solidFill>
                      <a:srgbClr val="141B2D"/>
                    </a:solidFill>
                  </a:tcPr>
                </a:tc>
              </a:tr>
              <a:tr h="402336">
                <a:tc>
                  <a:txBody>
                    <a:bodyPr/>
                    <a:lstStyle/>
                    <a:p>
                      <a:pPr>
                        <a:defRPr sz="1100">
                          <a:solidFill>
                            <a:srgbClr val="B0B8CC"/>
                          </a:solidFill>
                          <a:latin typeface="Calibri"/>
                        </a:defRPr>
                      </a:pPr>
                      <a:r>
                        <a:t>Reliable ACKs in seconds</a:t>
                      </a:r>
                    </a:p>
                  </a:txBody>
                  <a:tcPr anchor="ctr" marL="73152" marR="73152" marT="36576" marB="36576">
                    <a:solidFill>
                      <a:srgbClr val="182236"/>
                    </a:solidFill>
                  </a:tcPr>
                </a:tc>
                <a:tc>
                  <a:txBody>
                    <a:bodyPr/>
                    <a:lstStyle/>
                    <a:p>
                      <a:pPr>
                        <a:defRPr sz="1100">
                          <a:solidFill>
                            <a:srgbClr val="B0B8CC"/>
                          </a:solidFill>
                          <a:latin typeface="Calibri"/>
                        </a:defRPr>
                      </a:pPr>
                      <a:r>
                        <a:t>ACKs take minutes to hours</a:t>
                      </a:r>
                    </a:p>
                  </a:txBody>
                  <a:tcPr anchor="ctr" marL="73152" marR="73152" marT="36576" marB="36576">
                    <a:solidFill>
                      <a:srgbClr val="182236"/>
                    </a:solidFill>
                  </a:tcPr>
                </a:tc>
              </a:tr>
            </a:tbl>
          </a:graphicData>
        </a:graphic>
      </p:graphicFrame>
      <p:sp>
        <p:nvSpPr>
          <p:cNvPr id="10" name="Rounded Rectangle 9"/>
          <p:cNvSpPr/>
          <p:nvPr/>
        </p:nvSpPr>
        <p:spPr>
          <a:xfrm>
            <a:off x="6126480" y="3657600"/>
            <a:ext cx="5120640" cy="1188720"/>
          </a:xfrm>
          <a:prstGeom prst="roundRect">
            <a:avLst/>
          </a:prstGeom>
          <a:solidFill>
            <a:srgbClr val="141B2D"/>
          </a:solidFill>
          <a:ln w="12700">
            <a:solidFill>
              <a:srgbClr val="FF8C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11" name="TextBox 10"/>
          <p:cNvSpPr txBox="1"/>
          <p:nvPr/>
        </p:nvSpPr>
        <p:spPr>
          <a:xfrm>
            <a:off x="6309360" y="3749039"/>
            <a:ext cx="4754880" cy="1005840"/>
          </a:xfrm>
          <a:prstGeom prst="rect">
            <a:avLst/>
          </a:prstGeom>
          <a:noFill/>
        </p:spPr>
        <p:txBody>
          <a:bodyPr wrap="square">
            <a:spAutoFit/>
          </a:bodyPr>
          <a:lstStyle/>
          <a:p>
            <a:pPr algn="ctr">
              <a:defRPr sz="1200" b="1">
                <a:solidFill>
                  <a:srgbClr val="FF8C00"/>
                </a:solidFill>
                <a:latin typeface="Calibri"/>
              </a:defRPr>
            </a:pPr>
            <a:r>
              <a:t>"TCP/IP assumes the network is fast, reliable, and always connected.</a:t>
            </a:r>
            <a:br/>
            <a:r>
              <a:t>Deep space is none of those things."</a:t>
            </a:r>
          </a:p>
        </p:txBody>
      </p:sp>
      <p:sp>
        <p:nvSpPr>
          <p:cNvPr id="12" name="Rounded Rectangle 11"/>
          <p:cNvSpPr/>
          <p:nvPr/>
        </p:nvSpPr>
        <p:spPr>
          <a:xfrm>
            <a:off x="640080" y="5120640"/>
            <a:ext cx="2468880" cy="1005840"/>
          </a:xfrm>
          <a:prstGeom prst="roundRect">
            <a:avLst/>
          </a:prstGeom>
          <a:solidFill>
            <a:srgbClr val="141B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40080" y="5120640"/>
            <a:ext cx="2468880" cy="3810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7240" y="5257800"/>
            <a:ext cx="2194560" cy="411480"/>
          </a:xfrm>
          <a:prstGeom prst="rect">
            <a:avLst/>
          </a:prstGeom>
          <a:noFill/>
        </p:spPr>
        <p:txBody>
          <a:bodyPr wrap="square">
            <a:spAutoFit/>
          </a:bodyPr>
          <a:lstStyle/>
          <a:p>
            <a:pPr algn="ctr">
              <a:defRPr sz="2200" b="1">
                <a:solidFill>
                  <a:srgbClr val="009EFF"/>
                </a:solidFill>
                <a:latin typeface="Calibri"/>
              </a:defRPr>
            </a:pPr>
            <a:r>
              <a:t>54.6M km</a:t>
            </a:r>
          </a:p>
        </p:txBody>
      </p:sp>
      <p:sp>
        <p:nvSpPr>
          <p:cNvPr id="15" name="TextBox 14"/>
          <p:cNvSpPr txBox="1"/>
          <p:nvPr/>
        </p:nvSpPr>
        <p:spPr>
          <a:xfrm>
            <a:off x="777240" y="5669280"/>
            <a:ext cx="2194560" cy="320040"/>
          </a:xfrm>
          <a:prstGeom prst="rect">
            <a:avLst/>
          </a:prstGeom>
          <a:noFill/>
        </p:spPr>
        <p:txBody>
          <a:bodyPr wrap="square">
            <a:spAutoFit/>
          </a:bodyPr>
          <a:lstStyle/>
          <a:p>
            <a:pPr algn="ctr">
              <a:defRPr sz="1100" b="0">
                <a:solidFill>
                  <a:srgbClr val="B0B8CC"/>
                </a:solidFill>
                <a:latin typeface="Calibri"/>
              </a:defRPr>
            </a:pPr>
            <a:r>
              <a:t>Min Distance</a:t>
            </a:r>
          </a:p>
        </p:txBody>
      </p:sp>
      <p:sp>
        <p:nvSpPr>
          <p:cNvPr id="16" name="Rounded Rectangle 15"/>
          <p:cNvSpPr/>
          <p:nvPr/>
        </p:nvSpPr>
        <p:spPr>
          <a:xfrm>
            <a:off x="3383280" y="5120640"/>
            <a:ext cx="2468880" cy="1005840"/>
          </a:xfrm>
          <a:prstGeom prst="roundRect">
            <a:avLst/>
          </a:prstGeom>
          <a:solidFill>
            <a:srgbClr val="141B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3383280" y="5120640"/>
            <a:ext cx="2468880" cy="38100"/>
          </a:xfrm>
          <a:prstGeom prst="rect">
            <a:avLst/>
          </a:prstGeom>
          <a:solidFill>
            <a:srgbClr val="FF4D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520440" y="5257800"/>
            <a:ext cx="2194560" cy="411480"/>
          </a:xfrm>
          <a:prstGeom prst="rect">
            <a:avLst/>
          </a:prstGeom>
          <a:noFill/>
        </p:spPr>
        <p:txBody>
          <a:bodyPr wrap="square">
            <a:spAutoFit/>
          </a:bodyPr>
          <a:lstStyle/>
          <a:p>
            <a:pPr algn="ctr">
              <a:defRPr sz="2200" b="1">
                <a:solidFill>
                  <a:srgbClr val="FF4D4D"/>
                </a:solidFill>
                <a:latin typeface="Calibri"/>
              </a:defRPr>
            </a:pPr>
            <a:r>
              <a:t>401M km</a:t>
            </a:r>
          </a:p>
        </p:txBody>
      </p:sp>
      <p:sp>
        <p:nvSpPr>
          <p:cNvPr id="19" name="TextBox 18"/>
          <p:cNvSpPr txBox="1"/>
          <p:nvPr/>
        </p:nvSpPr>
        <p:spPr>
          <a:xfrm>
            <a:off x="3520440" y="5669280"/>
            <a:ext cx="2194560" cy="320040"/>
          </a:xfrm>
          <a:prstGeom prst="rect">
            <a:avLst/>
          </a:prstGeom>
          <a:noFill/>
        </p:spPr>
        <p:txBody>
          <a:bodyPr wrap="square">
            <a:spAutoFit/>
          </a:bodyPr>
          <a:lstStyle/>
          <a:p>
            <a:pPr algn="ctr">
              <a:defRPr sz="1100" b="0">
                <a:solidFill>
                  <a:srgbClr val="B0B8CC"/>
                </a:solidFill>
                <a:latin typeface="Calibri"/>
              </a:defRPr>
            </a:pPr>
            <a:r>
              <a:t>Max Distance</a:t>
            </a:r>
          </a:p>
        </p:txBody>
      </p:sp>
      <p:sp>
        <p:nvSpPr>
          <p:cNvPr id="20" name="Rounded Rectangle 19"/>
          <p:cNvSpPr/>
          <p:nvPr/>
        </p:nvSpPr>
        <p:spPr>
          <a:xfrm>
            <a:off x="6126480" y="5120640"/>
            <a:ext cx="2468880" cy="1005840"/>
          </a:xfrm>
          <a:prstGeom prst="roundRect">
            <a:avLst/>
          </a:prstGeom>
          <a:solidFill>
            <a:srgbClr val="141B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6126480" y="5120640"/>
            <a:ext cx="2468880" cy="38100"/>
          </a:xfrm>
          <a:prstGeom prst="rect">
            <a:avLst/>
          </a:prstGeom>
          <a:solidFill>
            <a:srgbClr val="FF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263640" y="5257800"/>
            <a:ext cx="2194560" cy="411480"/>
          </a:xfrm>
          <a:prstGeom prst="rect">
            <a:avLst/>
          </a:prstGeom>
          <a:noFill/>
        </p:spPr>
        <p:txBody>
          <a:bodyPr wrap="square">
            <a:spAutoFit/>
          </a:bodyPr>
          <a:lstStyle/>
          <a:p>
            <a:pPr algn="ctr">
              <a:defRPr sz="2200" b="1">
                <a:solidFill>
                  <a:srgbClr val="FF8C00"/>
                </a:solidFill>
                <a:latin typeface="Calibri"/>
              </a:defRPr>
            </a:pPr>
            <a:r>
              <a:t>780 days</a:t>
            </a:r>
          </a:p>
        </p:txBody>
      </p:sp>
      <p:sp>
        <p:nvSpPr>
          <p:cNvPr id="23" name="TextBox 22"/>
          <p:cNvSpPr txBox="1"/>
          <p:nvPr/>
        </p:nvSpPr>
        <p:spPr>
          <a:xfrm>
            <a:off x="6263640" y="5669280"/>
            <a:ext cx="2194560" cy="320040"/>
          </a:xfrm>
          <a:prstGeom prst="rect">
            <a:avLst/>
          </a:prstGeom>
          <a:noFill/>
        </p:spPr>
        <p:txBody>
          <a:bodyPr wrap="square">
            <a:spAutoFit/>
          </a:bodyPr>
          <a:lstStyle/>
          <a:p>
            <a:pPr algn="ctr">
              <a:defRPr sz="1100" b="0">
                <a:solidFill>
                  <a:srgbClr val="B0B8CC"/>
                </a:solidFill>
                <a:latin typeface="Calibri"/>
              </a:defRPr>
            </a:pPr>
            <a:r>
              <a:t>Synodic Period</a:t>
            </a:r>
          </a:p>
        </p:txBody>
      </p:sp>
      <p:sp>
        <p:nvSpPr>
          <p:cNvPr id="24" name="Rounded Rectangle 23"/>
          <p:cNvSpPr/>
          <p:nvPr/>
        </p:nvSpPr>
        <p:spPr>
          <a:xfrm>
            <a:off x="8869680" y="5120640"/>
            <a:ext cx="2468880" cy="1005840"/>
          </a:xfrm>
          <a:prstGeom prst="roundRect">
            <a:avLst/>
          </a:prstGeom>
          <a:solidFill>
            <a:srgbClr val="141B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8869680" y="5120640"/>
            <a:ext cx="2468880" cy="38100"/>
          </a:xfrm>
          <a:prstGeom prst="rect">
            <a:avLst/>
          </a:prstGeom>
          <a:solidFill>
            <a:srgbClr val="00D4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006840" y="5257800"/>
            <a:ext cx="2194560" cy="411480"/>
          </a:xfrm>
          <a:prstGeom prst="rect">
            <a:avLst/>
          </a:prstGeom>
          <a:noFill/>
        </p:spPr>
        <p:txBody>
          <a:bodyPr wrap="square">
            <a:spAutoFit/>
          </a:bodyPr>
          <a:lstStyle/>
          <a:p>
            <a:pPr algn="ctr">
              <a:defRPr sz="2200" b="1">
                <a:solidFill>
                  <a:srgbClr val="00D4AA"/>
                </a:solidFill>
                <a:latin typeface="Calibri"/>
              </a:defRPr>
            </a:pPr>
            <a:r>
              <a:t>0.5–6 Mbps</a:t>
            </a:r>
          </a:p>
        </p:txBody>
      </p:sp>
      <p:sp>
        <p:nvSpPr>
          <p:cNvPr id="27" name="TextBox 26"/>
          <p:cNvSpPr txBox="1"/>
          <p:nvPr/>
        </p:nvSpPr>
        <p:spPr>
          <a:xfrm>
            <a:off x="9006840" y="5669280"/>
            <a:ext cx="2194560" cy="320040"/>
          </a:xfrm>
          <a:prstGeom prst="rect">
            <a:avLst/>
          </a:prstGeom>
          <a:noFill/>
        </p:spPr>
        <p:txBody>
          <a:bodyPr wrap="square">
            <a:spAutoFit/>
          </a:bodyPr>
          <a:lstStyle/>
          <a:p>
            <a:pPr algn="ctr">
              <a:defRPr sz="1100" b="0">
                <a:solidFill>
                  <a:srgbClr val="B0B8CC"/>
                </a:solidFill>
                <a:latin typeface="Calibri"/>
              </a:defRPr>
            </a:pPr>
            <a:r>
              <a:t>Current DSN Rate</a:t>
            </a:r>
          </a:p>
        </p:txBody>
      </p:sp>
    </p:spTree>
  </p:cSld>
  <p:transition spd="med" advClick="1">
    <p:push dir="l"/>
  </p:transition>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DISTANCE OVER TIME</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FF4D4D"/>
                </a:solidFill>
                <a:latin typeface="Calibri"/>
              </a:defRPr>
            </a:pPr>
            <a:r>
              <a:t>Earth-Mars Distance Variation</a:t>
            </a:r>
          </a:p>
        </p:txBody>
      </p:sp>
      <p:sp>
        <p:nvSpPr>
          <p:cNvPr id="4" name="Rectangle 3"/>
          <p:cNvSpPr/>
          <p:nvPr/>
        </p:nvSpPr>
        <p:spPr>
          <a:xfrm>
            <a:off x="640080" y="1234440"/>
            <a:ext cx="2286000" cy="38100"/>
          </a:xfrm>
          <a:prstGeom prst="rect">
            <a:avLst/>
          </a:prstGeom>
          <a:solidFill>
            <a:srgbClr val="FF4D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distance_over_time.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Earth-Mars distance over the 780-day synodic period</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[3] JPL Horizons (synodic 779.94 d)  ·  [1] NASA</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5 / 50</a:t>
            </a:r>
          </a:p>
        </p:txBody>
      </p:sp>
    </p:spTree>
  </p:cSld>
  <p:transition spd="med" advClick="1">
    <p:fade/>
  </p:transition>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LIGHT TIME DELAY</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FF8C00"/>
                </a:solidFill>
                <a:latin typeface="Calibri"/>
              </a:defRPr>
            </a:pPr>
            <a:r>
              <a:t>One-Way Signal Propagation Time</a:t>
            </a:r>
          </a:p>
        </p:txBody>
      </p:sp>
      <p:sp>
        <p:nvSpPr>
          <p:cNvPr id="4" name="Rectangle 3"/>
          <p:cNvSpPr/>
          <p:nvPr/>
        </p:nvSpPr>
        <p:spPr>
          <a:xfrm>
            <a:off x="640080" y="1234440"/>
            <a:ext cx="2286000" cy="38100"/>
          </a:xfrm>
          <a:prstGeom prst="rect">
            <a:avLst/>
          </a:prstGeom>
          <a:solidFill>
            <a:srgbClr val="FF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light_time_delay.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Signal delay ranges from 3 to 22 minutes depending on orbital position</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[3] JPL Horizons (c=299,792 km/s)  ·  [12] RFC 4838</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6 / 50</a:t>
            </a:r>
          </a:p>
        </p:txBody>
      </p:sp>
    </p:spTree>
  </p:cSld>
  <p:transition spd="med" advClick="1">
    <p:fade/>
  </p:transition>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600" b="1">
                <a:solidFill>
                  <a:srgbClr val="FFFFFF"/>
                </a:solidFill>
                <a:latin typeface="Calibri"/>
              </a:defRPr>
            </a:pPr>
            <a:r>
              <a:t>THE ANSWER</a:t>
            </a:r>
          </a:p>
        </p:txBody>
      </p:sp>
      <p:sp>
        <p:nvSpPr>
          <p:cNvPr id="3" name="Rectangle 2"/>
          <p:cNvSpPr/>
          <p:nvPr/>
        </p:nvSpPr>
        <p:spPr>
          <a:xfrm>
            <a:off x="640080" y="868680"/>
            <a:ext cx="2743200" cy="38100"/>
          </a:xfrm>
          <a:prstGeom prst="rect">
            <a:avLst/>
          </a:prstGeom>
          <a:solidFill>
            <a:srgbClr val="00D4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960120"/>
            <a:ext cx="10058400" cy="365760"/>
          </a:xfrm>
          <a:prstGeom prst="rect">
            <a:avLst/>
          </a:prstGeom>
          <a:noFill/>
        </p:spPr>
        <p:txBody>
          <a:bodyPr wrap="square">
            <a:spAutoFit/>
          </a:bodyPr>
          <a:lstStyle/>
          <a:p>
            <a:pPr algn="l">
              <a:defRPr sz="1600" b="0">
                <a:solidFill>
                  <a:srgbClr val="6B7B96"/>
                </a:solidFill>
                <a:latin typeface="Calibri"/>
              </a:defRPr>
            </a:pPr>
            <a:r>
              <a:t>Delay-Tolerant Networking</a:t>
            </a:r>
          </a:p>
        </p:txBody>
      </p:sp>
      <p:sp>
        <p:nvSpPr>
          <p:cNvPr id="5" name="TextBox 4"/>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[9] RFC 9171 BPv7  ·  [10] RFC 5326 LTP  ·  [11] RFC 7242 TCPCL  ·  [12] RFC 4838</a:t>
            </a:r>
          </a:p>
        </p:txBody>
      </p:sp>
      <p:sp>
        <p:nvSpPr>
          <p:cNvPr id="6" name="TextBox 5"/>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7" name="TextBox 6"/>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7 / 50</a:t>
            </a:r>
          </a:p>
        </p:txBody>
      </p:sp>
      <p:sp>
        <p:nvSpPr>
          <p:cNvPr id="8" name="Rounded Rectangle 7"/>
          <p:cNvSpPr/>
          <p:nvPr/>
        </p:nvSpPr>
        <p:spPr>
          <a:xfrm>
            <a:off x="457200" y="1463040"/>
            <a:ext cx="1828800" cy="1463040"/>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9" name="TextBox 8"/>
          <p:cNvSpPr txBox="1"/>
          <p:nvPr/>
        </p:nvSpPr>
        <p:spPr>
          <a:xfrm>
            <a:off x="548640" y="1554480"/>
            <a:ext cx="1645920" cy="320040"/>
          </a:xfrm>
          <a:prstGeom prst="rect">
            <a:avLst/>
          </a:prstGeom>
          <a:noFill/>
        </p:spPr>
        <p:txBody>
          <a:bodyPr wrap="square">
            <a:spAutoFit/>
          </a:bodyPr>
          <a:lstStyle/>
          <a:p>
            <a:pPr algn="ctr">
              <a:defRPr sz="1600" b="1">
                <a:solidFill>
                  <a:srgbClr val="009EFF"/>
                </a:solidFill>
                <a:latin typeface="Calibri"/>
              </a:defRPr>
            </a:pPr>
            <a:r>
              <a:t>Bundle</a:t>
            </a:r>
          </a:p>
        </p:txBody>
      </p:sp>
      <p:sp>
        <p:nvSpPr>
          <p:cNvPr id="10" name="TextBox 9"/>
          <p:cNvSpPr txBox="1"/>
          <p:nvPr/>
        </p:nvSpPr>
        <p:spPr>
          <a:xfrm>
            <a:off x="548640" y="1920240"/>
            <a:ext cx="1645920" cy="822960"/>
          </a:xfrm>
          <a:prstGeom prst="rect">
            <a:avLst/>
          </a:prstGeom>
          <a:noFill/>
        </p:spPr>
        <p:txBody>
          <a:bodyPr wrap="square">
            <a:spAutoFit/>
          </a:bodyPr>
          <a:lstStyle/>
          <a:p>
            <a:pPr algn="ctr">
              <a:defRPr sz="1000" b="0">
                <a:solidFill>
                  <a:srgbClr val="B0B8CC"/>
                </a:solidFill>
                <a:latin typeface="Calibri"/>
              </a:defRPr>
            </a:pPr>
            <a:r>
              <a:t>Create data</a:t>
            </a:r>
            <a:br/>
            <a:r>
              <a:t>bundle (BPv7)</a:t>
            </a:r>
          </a:p>
        </p:txBody>
      </p:sp>
      <p:sp>
        <p:nvSpPr>
          <p:cNvPr id="11" name="TextBox 10"/>
          <p:cNvSpPr txBox="1"/>
          <p:nvPr/>
        </p:nvSpPr>
        <p:spPr>
          <a:xfrm>
            <a:off x="2331720" y="1920240"/>
            <a:ext cx="274320" cy="457200"/>
          </a:xfrm>
          <a:prstGeom prst="rect">
            <a:avLst/>
          </a:prstGeom>
          <a:noFill/>
        </p:spPr>
        <p:txBody>
          <a:bodyPr wrap="square">
            <a:spAutoFit/>
          </a:bodyPr>
          <a:lstStyle/>
          <a:p>
            <a:pPr algn="ctr">
              <a:defRPr sz="2800" b="0">
                <a:solidFill>
                  <a:srgbClr val="6B7B96"/>
                </a:solidFill>
                <a:latin typeface="Calibri"/>
              </a:defRPr>
            </a:pPr>
            <a:r>
              <a:t>→</a:t>
            </a:r>
          </a:p>
        </p:txBody>
      </p:sp>
      <p:sp>
        <p:nvSpPr>
          <p:cNvPr id="12" name="Rounded Rectangle 11"/>
          <p:cNvSpPr/>
          <p:nvPr/>
        </p:nvSpPr>
        <p:spPr>
          <a:xfrm>
            <a:off x="2880360" y="1463040"/>
            <a:ext cx="1828800" cy="1463040"/>
          </a:xfrm>
          <a:prstGeom prst="roundRect">
            <a:avLst/>
          </a:prstGeom>
          <a:solidFill>
            <a:srgbClr val="141B2D"/>
          </a:solidFill>
          <a:ln w="12700">
            <a:solidFill>
              <a:srgbClr val="8B5CF6"/>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13" name="TextBox 12"/>
          <p:cNvSpPr txBox="1"/>
          <p:nvPr/>
        </p:nvSpPr>
        <p:spPr>
          <a:xfrm>
            <a:off x="2971800" y="1554480"/>
            <a:ext cx="1645920" cy="320040"/>
          </a:xfrm>
          <a:prstGeom prst="rect">
            <a:avLst/>
          </a:prstGeom>
          <a:noFill/>
        </p:spPr>
        <p:txBody>
          <a:bodyPr wrap="square">
            <a:spAutoFit/>
          </a:bodyPr>
          <a:lstStyle/>
          <a:p>
            <a:pPr algn="ctr">
              <a:defRPr sz="1600" b="1">
                <a:solidFill>
                  <a:srgbClr val="8B5CF6"/>
                </a:solidFill>
                <a:latin typeface="Calibri"/>
              </a:defRPr>
            </a:pPr>
            <a:r>
              <a:t>Store</a:t>
            </a:r>
          </a:p>
        </p:txBody>
      </p:sp>
      <p:sp>
        <p:nvSpPr>
          <p:cNvPr id="14" name="TextBox 13"/>
          <p:cNvSpPr txBox="1"/>
          <p:nvPr/>
        </p:nvSpPr>
        <p:spPr>
          <a:xfrm>
            <a:off x="2971800" y="1920240"/>
            <a:ext cx="1645920" cy="822960"/>
          </a:xfrm>
          <a:prstGeom prst="rect">
            <a:avLst/>
          </a:prstGeom>
          <a:noFill/>
        </p:spPr>
        <p:txBody>
          <a:bodyPr wrap="square">
            <a:spAutoFit/>
          </a:bodyPr>
          <a:lstStyle/>
          <a:p>
            <a:pPr algn="ctr">
              <a:defRPr sz="1000" b="0">
                <a:solidFill>
                  <a:srgbClr val="B0B8CC"/>
                </a:solidFill>
                <a:latin typeface="Calibri"/>
              </a:defRPr>
            </a:pPr>
            <a:r>
              <a:t>Buffer at</a:t>
            </a:r>
            <a:br/>
            <a:r>
              <a:t>local node</a:t>
            </a:r>
          </a:p>
        </p:txBody>
      </p:sp>
      <p:sp>
        <p:nvSpPr>
          <p:cNvPr id="15" name="TextBox 14"/>
          <p:cNvSpPr txBox="1"/>
          <p:nvPr/>
        </p:nvSpPr>
        <p:spPr>
          <a:xfrm>
            <a:off x="4754880" y="1920240"/>
            <a:ext cx="274320" cy="457200"/>
          </a:xfrm>
          <a:prstGeom prst="rect">
            <a:avLst/>
          </a:prstGeom>
          <a:noFill/>
        </p:spPr>
        <p:txBody>
          <a:bodyPr wrap="square">
            <a:spAutoFit/>
          </a:bodyPr>
          <a:lstStyle/>
          <a:p>
            <a:pPr algn="ctr">
              <a:defRPr sz="2800" b="0">
                <a:solidFill>
                  <a:srgbClr val="6B7B96"/>
                </a:solidFill>
                <a:latin typeface="Calibri"/>
              </a:defRPr>
            </a:pPr>
            <a:r>
              <a:t>→</a:t>
            </a:r>
          </a:p>
        </p:txBody>
      </p:sp>
      <p:sp>
        <p:nvSpPr>
          <p:cNvPr id="16" name="Rounded Rectangle 15"/>
          <p:cNvSpPr/>
          <p:nvPr/>
        </p:nvSpPr>
        <p:spPr>
          <a:xfrm>
            <a:off x="5303520" y="1463040"/>
            <a:ext cx="1828800" cy="1463040"/>
          </a:xfrm>
          <a:prstGeom prst="roundRect">
            <a:avLst/>
          </a:prstGeom>
          <a:solidFill>
            <a:srgbClr val="141B2D"/>
          </a:solidFill>
          <a:ln w="12700">
            <a:solidFill>
              <a:srgbClr val="FF8C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17" name="TextBox 16"/>
          <p:cNvSpPr txBox="1"/>
          <p:nvPr/>
        </p:nvSpPr>
        <p:spPr>
          <a:xfrm>
            <a:off x="5394960" y="1554480"/>
            <a:ext cx="1645920" cy="320040"/>
          </a:xfrm>
          <a:prstGeom prst="rect">
            <a:avLst/>
          </a:prstGeom>
          <a:noFill/>
        </p:spPr>
        <p:txBody>
          <a:bodyPr wrap="square">
            <a:spAutoFit/>
          </a:bodyPr>
          <a:lstStyle/>
          <a:p>
            <a:pPr algn="ctr">
              <a:defRPr sz="1600" b="1">
                <a:solidFill>
                  <a:srgbClr val="FF8C00"/>
                </a:solidFill>
                <a:latin typeface="Calibri"/>
              </a:defRPr>
            </a:pPr>
            <a:r>
              <a:t>Wait</a:t>
            </a:r>
          </a:p>
        </p:txBody>
      </p:sp>
      <p:sp>
        <p:nvSpPr>
          <p:cNvPr id="18" name="TextBox 17"/>
          <p:cNvSpPr txBox="1"/>
          <p:nvPr/>
        </p:nvSpPr>
        <p:spPr>
          <a:xfrm>
            <a:off x="5394960" y="1920240"/>
            <a:ext cx="1645920" cy="822960"/>
          </a:xfrm>
          <a:prstGeom prst="rect">
            <a:avLst/>
          </a:prstGeom>
          <a:noFill/>
        </p:spPr>
        <p:txBody>
          <a:bodyPr wrap="square">
            <a:spAutoFit/>
          </a:bodyPr>
          <a:lstStyle/>
          <a:p>
            <a:pPr algn="ctr">
              <a:defRPr sz="1000" b="0">
                <a:solidFill>
                  <a:srgbClr val="B0B8CC"/>
                </a:solidFill>
                <a:latin typeface="Calibri"/>
              </a:defRPr>
            </a:pPr>
            <a:r>
              <a:t>Hold until</a:t>
            </a:r>
            <a:br/>
            <a:r>
              <a:t>contact window</a:t>
            </a:r>
          </a:p>
        </p:txBody>
      </p:sp>
      <p:sp>
        <p:nvSpPr>
          <p:cNvPr id="19" name="TextBox 18"/>
          <p:cNvSpPr txBox="1"/>
          <p:nvPr/>
        </p:nvSpPr>
        <p:spPr>
          <a:xfrm>
            <a:off x="7178040" y="1920240"/>
            <a:ext cx="274320" cy="457200"/>
          </a:xfrm>
          <a:prstGeom prst="rect">
            <a:avLst/>
          </a:prstGeom>
          <a:noFill/>
        </p:spPr>
        <p:txBody>
          <a:bodyPr wrap="square">
            <a:spAutoFit/>
          </a:bodyPr>
          <a:lstStyle/>
          <a:p>
            <a:pPr algn="ctr">
              <a:defRPr sz="2800" b="0">
                <a:solidFill>
                  <a:srgbClr val="6B7B96"/>
                </a:solidFill>
                <a:latin typeface="Calibri"/>
              </a:defRPr>
            </a:pPr>
            <a:r>
              <a:t>→</a:t>
            </a:r>
          </a:p>
        </p:txBody>
      </p:sp>
      <p:sp>
        <p:nvSpPr>
          <p:cNvPr id="20" name="Rounded Rectangle 19"/>
          <p:cNvSpPr/>
          <p:nvPr/>
        </p:nvSpPr>
        <p:spPr>
          <a:xfrm>
            <a:off x="7726680" y="1463040"/>
            <a:ext cx="1828800" cy="1463040"/>
          </a:xfrm>
          <a:prstGeom prst="roundRect">
            <a:avLst/>
          </a:prstGeom>
          <a:solidFill>
            <a:srgbClr val="141B2D"/>
          </a:solidFill>
          <a:ln w="12700">
            <a:solidFill>
              <a:srgbClr val="00D4AA"/>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21" name="TextBox 20"/>
          <p:cNvSpPr txBox="1"/>
          <p:nvPr/>
        </p:nvSpPr>
        <p:spPr>
          <a:xfrm>
            <a:off x="7818120" y="1554480"/>
            <a:ext cx="1645920" cy="320040"/>
          </a:xfrm>
          <a:prstGeom prst="rect">
            <a:avLst/>
          </a:prstGeom>
          <a:noFill/>
        </p:spPr>
        <p:txBody>
          <a:bodyPr wrap="square">
            <a:spAutoFit/>
          </a:bodyPr>
          <a:lstStyle/>
          <a:p>
            <a:pPr algn="ctr">
              <a:defRPr sz="1600" b="1">
                <a:solidFill>
                  <a:srgbClr val="00D4AA"/>
                </a:solidFill>
                <a:latin typeface="Calibri"/>
              </a:defRPr>
            </a:pPr>
            <a:r>
              <a:t>Forward</a:t>
            </a:r>
          </a:p>
        </p:txBody>
      </p:sp>
      <p:sp>
        <p:nvSpPr>
          <p:cNvPr id="22" name="TextBox 21"/>
          <p:cNvSpPr txBox="1"/>
          <p:nvPr/>
        </p:nvSpPr>
        <p:spPr>
          <a:xfrm>
            <a:off x="7818120" y="1920240"/>
            <a:ext cx="1645920" cy="822960"/>
          </a:xfrm>
          <a:prstGeom prst="rect">
            <a:avLst/>
          </a:prstGeom>
          <a:noFill/>
        </p:spPr>
        <p:txBody>
          <a:bodyPr wrap="square">
            <a:spAutoFit/>
          </a:bodyPr>
          <a:lstStyle/>
          <a:p>
            <a:pPr algn="ctr">
              <a:defRPr sz="1000" b="0">
                <a:solidFill>
                  <a:srgbClr val="B0B8CC"/>
                </a:solidFill>
                <a:latin typeface="Calibri"/>
              </a:defRPr>
            </a:pPr>
            <a:r>
              <a:t>Transmit to</a:t>
            </a:r>
            <a:br/>
            <a:r>
              <a:t>next hop</a:t>
            </a:r>
          </a:p>
        </p:txBody>
      </p:sp>
      <p:sp>
        <p:nvSpPr>
          <p:cNvPr id="23" name="TextBox 22"/>
          <p:cNvSpPr txBox="1"/>
          <p:nvPr/>
        </p:nvSpPr>
        <p:spPr>
          <a:xfrm>
            <a:off x="9601200" y="1920240"/>
            <a:ext cx="274320" cy="457200"/>
          </a:xfrm>
          <a:prstGeom prst="rect">
            <a:avLst/>
          </a:prstGeom>
          <a:noFill/>
        </p:spPr>
        <p:txBody>
          <a:bodyPr wrap="square">
            <a:spAutoFit/>
          </a:bodyPr>
          <a:lstStyle/>
          <a:p>
            <a:pPr algn="ctr">
              <a:defRPr sz="2800" b="0">
                <a:solidFill>
                  <a:srgbClr val="6B7B96"/>
                </a:solidFill>
                <a:latin typeface="Calibri"/>
              </a:defRPr>
            </a:pPr>
            <a:r>
              <a:t>→</a:t>
            </a:r>
          </a:p>
        </p:txBody>
      </p:sp>
      <p:sp>
        <p:nvSpPr>
          <p:cNvPr id="24" name="Rounded Rectangle 23"/>
          <p:cNvSpPr/>
          <p:nvPr/>
        </p:nvSpPr>
        <p:spPr>
          <a:xfrm>
            <a:off x="10149840" y="1463040"/>
            <a:ext cx="1828800" cy="1463040"/>
          </a:xfrm>
          <a:prstGeom prst="roundRect">
            <a:avLst/>
          </a:prstGeom>
          <a:solidFill>
            <a:srgbClr val="141B2D"/>
          </a:solidFill>
          <a:ln w="12700">
            <a:solidFill>
              <a:srgbClr val="2ECC71"/>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25" name="TextBox 24"/>
          <p:cNvSpPr txBox="1"/>
          <p:nvPr/>
        </p:nvSpPr>
        <p:spPr>
          <a:xfrm>
            <a:off x="10241280" y="1554480"/>
            <a:ext cx="1645920" cy="320040"/>
          </a:xfrm>
          <a:prstGeom prst="rect">
            <a:avLst/>
          </a:prstGeom>
          <a:noFill/>
        </p:spPr>
        <p:txBody>
          <a:bodyPr wrap="square">
            <a:spAutoFit/>
          </a:bodyPr>
          <a:lstStyle/>
          <a:p>
            <a:pPr algn="ctr">
              <a:defRPr sz="1600" b="1">
                <a:solidFill>
                  <a:srgbClr val="2ECC71"/>
                </a:solidFill>
                <a:latin typeface="Calibri"/>
              </a:defRPr>
            </a:pPr>
            <a:r>
              <a:t>Deliver</a:t>
            </a:r>
          </a:p>
        </p:txBody>
      </p:sp>
      <p:sp>
        <p:nvSpPr>
          <p:cNvPr id="26" name="TextBox 25"/>
          <p:cNvSpPr txBox="1"/>
          <p:nvPr/>
        </p:nvSpPr>
        <p:spPr>
          <a:xfrm>
            <a:off x="10241280" y="1920240"/>
            <a:ext cx="1645920" cy="822960"/>
          </a:xfrm>
          <a:prstGeom prst="rect">
            <a:avLst/>
          </a:prstGeom>
          <a:noFill/>
        </p:spPr>
        <p:txBody>
          <a:bodyPr wrap="square">
            <a:spAutoFit/>
          </a:bodyPr>
          <a:lstStyle/>
          <a:p>
            <a:pPr algn="ctr">
              <a:defRPr sz="1000" b="0">
                <a:solidFill>
                  <a:srgbClr val="B0B8CC"/>
                </a:solidFill>
                <a:latin typeface="Calibri"/>
              </a:defRPr>
            </a:pPr>
            <a:r>
              <a:t>Reach final</a:t>
            </a:r>
            <a:br/>
            <a:r>
              <a:t>destination</a:t>
            </a:r>
          </a:p>
        </p:txBody>
      </p:sp>
      <p:sp>
        <p:nvSpPr>
          <p:cNvPr id="27" name="Rounded Rectangle 26"/>
          <p:cNvSpPr/>
          <p:nvPr/>
        </p:nvSpPr>
        <p:spPr>
          <a:xfrm>
            <a:off x="640080" y="3200400"/>
            <a:ext cx="3291840" cy="1280160"/>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009EFF"/>
                </a:solidFill>
                <a:latin typeface="Calibri"/>
              </a:defRPr>
            </a:pPr>
            <a:r>
              <a:t>BPv7</a:t>
            </a:r>
          </a:p>
          <a:p>
            <a:pPr algn="ctr">
              <a:spcBef>
                <a:spcPts val="200"/>
              </a:spcBef>
              <a:spcAft>
                <a:spcPts val="400"/>
              </a:spcAft>
              <a:defRPr sz="1000" b="0">
                <a:solidFill>
                  <a:srgbClr val="B0B8CC"/>
                </a:solidFill>
                <a:latin typeface="Calibri"/>
              </a:defRPr>
            </a:pPr>
            <a:r>
              <a:t>Bundle Protocol v7</a:t>
            </a:r>
            <a:br/>
            <a:r>
              <a:t>RFC 9171 — store &amp;</a:t>
            </a:r>
            <a:br/>
            <a:r>
              <a:t>forward with custody</a:t>
            </a:r>
          </a:p>
        </p:txBody>
      </p:sp>
      <p:sp>
        <p:nvSpPr>
          <p:cNvPr id="28" name="Rounded Rectangle 27"/>
          <p:cNvSpPr/>
          <p:nvPr/>
        </p:nvSpPr>
        <p:spPr>
          <a:xfrm>
            <a:off x="4297680" y="3200400"/>
            <a:ext cx="3291840" cy="1280160"/>
          </a:xfrm>
          <a:prstGeom prst="roundRect">
            <a:avLst/>
          </a:prstGeom>
          <a:solidFill>
            <a:srgbClr val="141B2D"/>
          </a:solidFill>
          <a:ln w="12700">
            <a:solidFill>
              <a:srgbClr val="8B5CF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8B5CF6"/>
                </a:solidFill>
                <a:latin typeface="Calibri"/>
              </a:defRPr>
            </a:pPr>
            <a:r>
              <a:t>AI Routing</a:t>
            </a:r>
          </a:p>
          <a:p>
            <a:pPr algn="ctr">
              <a:spcBef>
                <a:spcPts val="200"/>
              </a:spcBef>
              <a:spcAft>
                <a:spcPts val="400"/>
              </a:spcAft>
              <a:defRPr sz="1000" b="0">
                <a:solidFill>
                  <a:srgbClr val="B0B8CC"/>
                </a:solidFill>
                <a:latin typeface="Calibri"/>
              </a:defRPr>
            </a:pPr>
            <a:r>
              <a:t>Multi-agent federated</a:t>
            </a:r>
            <a:br/>
            <a:r>
              <a:t>Q-learning adapts in</a:t>
            </a:r>
            <a:br/>
            <a:r>
              <a:t>real time to contacts</a:t>
            </a:r>
          </a:p>
        </p:txBody>
      </p:sp>
      <p:sp>
        <p:nvSpPr>
          <p:cNvPr id="29" name="Rounded Rectangle 28"/>
          <p:cNvSpPr/>
          <p:nvPr/>
        </p:nvSpPr>
        <p:spPr>
          <a:xfrm>
            <a:off x="7955280" y="3200400"/>
            <a:ext cx="3291840" cy="1280160"/>
          </a:xfrm>
          <a:prstGeom prst="roundRect">
            <a:avLst/>
          </a:prstGeom>
          <a:solidFill>
            <a:srgbClr val="141B2D"/>
          </a:solidFill>
          <a:ln w="12700">
            <a:solidFill>
              <a:srgbClr val="00D4A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00D4AA"/>
                </a:solidFill>
                <a:latin typeface="Calibri"/>
              </a:defRPr>
            </a:pPr>
            <a:r>
              <a:t>QKD</a:t>
            </a:r>
          </a:p>
          <a:p>
            <a:pPr algn="ctr">
              <a:spcBef>
                <a:spcPts val="200"/>
              </a:spcBef>
              <a:spcAft>
                <a:spcPts val="400"/>
              </a:spcAft>
              <a:defRPr sz="1000" b="0">
                <a:solidFill>
                  <a:srgbClr val="B0B8CC"/>
                </a:solidFill>
                <a:latin typeface="Calibri"/>
              </a:defRPr>
            </a:pPr>
            <a:r>
              <a:t>BB84 &amp; E91 quantum</a:t>
            </a:r>
            <a:br/>
            <a:r>
              <a:t>key distribution with</a:t>
            </a:r>
            <a:br/>
            <a:r>
              <a:t>repeater chains</a:t>
            </a:r>
          </a:p>
        </p:txBody>
      </p:sp>
      <p:sp>
        <p:nvSpPr>
          <p:cNvPr id="30" name="Rounded Rectangle 29"/>
          <p:cNvSpPr/>
          <p:nvPr/>
        </p:nvSpPr>
        <p:spPr>
          <a:xfrm>
            <a:off x="640080" y="4754880"/>
            <a:ext cx="10607040" cy="914400"/>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31" name="TextBox 30"/>
          <p:cNvSpPr txBox="1"/>
          <p:nvPr/>
        </p:nvSpPr>
        <p:spPr>
          <a:xfrm>
            <a:off x="914400" y="4846320"/>
            <a:ext cx="10058400" cy="731520"/>
          </a:xfrm>
          <a:prstGeom prst="rect">
            <a:avLst/>
          </a:prstGeom>
          <a:noFill/>
        </p:spPr>
        <p:txBody>
          <a:bodyPr wrap="square">
            <a:spAutoFit/>
          </a:bodyPr>
          <a:lstStyle/>
          <a:p>
            <a:pPr algn="ctr">
              <a:defRPr sz="1200" b="0">
                <a:solidFill>
                  <a:srgbClr val="B0B8CC"/>
                </a:solidFill>
                <a:latin typeface="Calibri"/>
              </a:defRPr>
            </a:pPr>
            <a:r>
              <a:t>Think of it like the postal service: you don't need a continuous connection between sender and receiver — each post office (node) stores the letter (bundle) until the next truck (contact window) is available, then forwards it one hop closer to the destination.</a:t>
            </a:r>
          </a:p>
        </p:txBody>
      </p:sp>
    </p:spTree>
  </p:cSld>
  <p:transition spd="med" advClick="1">
    <p:wipe dir="d"/>
  </p:transition>
  <p:clrMapOvr>
    <a:masterClrMapping/>
  </p:clrMapOvr>
  <p:timing>
    <p:tnLst>
      <p:par>
        <p:cTn id="1" dur="indefinite" restart="never" nodeType="tmRoot">
          <p:childTnLst>
            <p:par>
              <p:cTn id="2" fill="hold">
                <p:stCondLst>
                  <p:cond delay="0"/>
                </p:stCondLst>
                <p:childTnLst>
                  <p:par>
                    <p:cTn id="3" fill="hold">
                      <p:stCondLst>
                        <p:cond delay="0"/>
                      </p:stCondLst>
                      <p:childTnLst>
                        <p:par>
                          <p:cTn id="4" presetID="10" presetClass="entr" presetSubtype="0" fill="hold" nodeType="afterEffect">
                            <p:stCondLst>
                              <p:cond delay="0"/>
                            </p:stCondLst>
                            <p:childTnLst>
                              <p:set>
                                <p:cBhvr>
                                  <p:cTn id="5" dur="500" fill="hold">
                                    <p:stCondLst>
                                      <p:cond delay="0"/>
                                    </p:stCondLst>
                                  </p:cTn>
                                  <p:tgtEl>
                                    <p:spTgt spid="8"/>
                                  </p:tgtEl>
                                  <p:attrNameLst>
                                    <p:attrName>style.visibility</p:attrName>
                                  </p:attrNameLst>
                                </p:cBhvr>
                                <p:to>
                                  <p:strVal val="visible"/>
                                </p:to>
                              </p:set>
                              <p:animEffect transition="in" filter="fade">
                                <p:cBhvr>
                                  <p:cTn id="6" dur="500"/>
                                  <p:tgtEl>
                                    <p:spTgt spid="8"/>
                                  </p:tgtEl>
                                </p:cBhvr>
                              </p:animEffect>
                            </p:childTnLst>
                          </p:cTn>
                        </p:par>
                      </p:childTnLst>
                    </p:cTn>
                  </p:par>
                </p:childTnLst>
              </p:cTn>
            </p:par>
            <p:par>
              <p:cTn id="3" fill="hold">
                <p:stCondLst>
                  <p:cond delay="150"/>
                </p:stCondLst>
                <p:childTnLst>
                  <p:par>
                    <p:cTn id="4" fill="hold">
                      <p:stCondLst>
                        <p:cond delay="0"/>
                      </p:stCondLst>
                      <p:childTnLst>
                        <p:par>
                          <p:cTn id="5" presetID="10" presetClass="entr" presetSubtype="0" fill="hold" nodeType="afterEffect">
                            <p:stCondLst>
                              <p:cond delay="150"/>
                            </p:stCondLst>
                            <p:childTnLst>
                              <p:set>
                                <p:cBhvr>
                                  <p:cTn id="6" dur="500"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4" fill="hold">
                <p:stCondLst>
                  <p:cond delay="300"/>
                </p:stCondLst>
                <p:childTnLst>
                  <p:par>
                    <p:cTn id="5" fill="hold">
                      <p:stCondLst>
                        <p:cond delay="0"/>
                      </p:stCondLst>
                      <p:childTnLst>
                        <p:par>
                          <p:cTn id="6" presetID="10" presetClass="entr" presetSubtype="0" fill="hold" nodeType="afterEffect">
                            <p:stCondLst>
                              <p:cond delay="300"/>
                            </p:stCondLst>
                            <p:childTnLst>
                              <p:set>
                                <p:cBhvr>
                                  <p:cTn id="7" dur="500" fill="hold">
                                    <p:stCondLst>
                                      <p:cond delay="0"/>
                                    </p:stCondLst>
                                  </p:cTn>
                                  <p:tgtEl>
                                    <p:spTgt spid="16"/>
                                  </p:tgtEl>
                                  <p:attrNameLst>
                                    <p:attrName>style.visibility</p:attrName>
                                  </p:attrNameLst>
                                </p:cBhvr>
                                <p:to>
                                  <p:strVal val="visible"/>
                                </p:to>
                              </p:set>
                              <p:animEffect transition="in" filter="fade">
                                <p:cBhvr>
                                  <p:cTn id="8" dur="500"/>
                                  <p:tgtEl>
                                    <p:spTgt spid="16"/>
                                  </p:tgtEl>
                                </p:cBhvr>
                              </p:animEffect>
                            </p:childTnLst>
                          </p:cTn>
                        </p:par>
                      </p:childTnLst>
                    </p:cTn>
                  </p:par>
                </p:childTnLst>
              </p:cTn>
            </p:par>
            <p:par>
              <p:cTn id="5" fill="hold">
                <p:stCondLst>
                  <p:cond delay="450"/>
                </p:stCondLst>
                <p:childTnLst>
                  <p:par>
                    <p:cTn id="6" fill="hold">
                      <p:stCondLst>
                        <p:cond delay="0"/>
                      </p:stCondLst>
                      <p:childTnLst>
                        <p:par>
                          <p:cTn id="7" presetID="10" presetClass="entr" presetSubtype="0" fill="hold" nodeType="afterEffect">
                            <p:stCondLst>
                              <p:cond delay="450"/>
                            </p:stCondLst>
                            <p:childTnLst>
                              <p:set>
                                <p:cBhvr>
                                  <p:cTn id="8" dur="500" fill="hold">
                                    <p:stCondLst>
                                      <p:cond delay="0"/>
                                    </p:stCondLst>
                                  </p:cTn>
                                  <p:tgtEl>
                                    <p:spTgt spid="20"/>
                                  </p:tgtEl>
                                  <p:attrNameLst>
                                    <p:attrName>style.visibility</p:attrName>
                                  </p:attrNameLst>
                                </p:cBhvr>
                                <p:to>
                                  <p:strVal val="visible"/>
                                </p:to>
                              </p:set>
                              <p:animEffect transition="in" filter="fade">
                                <p:cBhvr>
                                  <p:cTn id="9" dur="500"/>
                                  <p:tgtEl>
                                    <p:spTgt spid="20"/>
                                  </p:tgtEl>
                                </p:cBhvr>
                              </p:animEffect>
                            </p:childTnLst>
                          </p:cTn>
                        </p:par>
                      </p:childTnLst>
                    </p:cTn>
                  </p:par>
                </p:childTnLst>
              </p:cTn>
            </p:par>
            <p:par>
              <p:cTn id="6" fill="hold">
                <p:stCondLst>
                  <p:cond delay="600"/>
                </p:stCondLst>
                <p:childTnLst>
                  <p:par>
                    <p:cTn id="7" fill="hold">
                      <p:stCondLst>
                        <p:cond delay="0"/>
                      </p:stCondLst>
                      <p:childTnLst>
                        <p:par>
                          <p:cTn id="8" presetID="10" presetClass="entr" presetSubtype="0" fill="hold" nodeType="afterEffect">
                            <p:stCondLst>
                              <p:cond delay="600"/>
                            </p:stCondLst>
                            <p:childTnLst>
                              <p:set>
                                <p:cBhvr>
                                  <p:cTn id="9" dur="500"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600" b="1">
                <a:solidFill>
                  <a:srgbClr val="FFFFFF"/>
                </a:solidFill>
                <a:latin typeface="Calibri"/>
              </a:defRPr>
            </a:pPr>
            <a:r>
              <a:t>SYSTEM ARCHITECTURE</a:t>
            </a:r>
          </a:p>
        </p:txBody>
      </p:sp>
      <p:sp>
        <p:nvSpPr>
          <p:cNvPr id="3" name="Rectangle 2"/>
          <p:cNvSpPr/>
          <p:nvPr/>
        </p:nvSpPr>
        <p:spPr>
          <a:xfrm>
            <a:off x="640080" y="868680"/>
            <a:ext cx="2743200" cy="38100"/>
          </a:xfrm>
          <a:prstGeom prst="rect">
            <a:avLst/>
          </a:prstGeom>
          <a:solidFill>
            <a:srgbClr val="00D4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960120"/>
            <a:ext cx="10058400" cy="365760"/>
          </a:xfrm>
          <a:prstGeom prst="rect">
            <a:avLst/>
          </a:prstGeom>
          <a:noFill/>
        </p:spPr>
        <p:txBody>
          <a:bodyPr wrap="square">
            <a:spAutoFit/>
          </a:bodyPr>
          <a:lstStyle/>
          <a:p>
            <a:pPr algn="l">
              <a:defRPr sz="1600" b="0">
                <a:solidFill>
                  <a:srgbClr val="6B7B96"/>
                </a:solidFill>
                <a:latin typeface="Calibri"/>
              </a:defRPr>
            </a:pPr>
            <a:r>
              <a:t>Five Core Modules</a:t>
            </a:r>
          </a:p>
        </p:txBody>
      </p:sp>
      <p:sp>
        <p:nvSpPr>
          <p:cNvPr id="5" name="TextBox 4"/>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[A1] rl_agent.py  ·  [A2] topology.py  ·  [A3] simulator.py  ·  [A4] link_budget.py  ·  [A5] qkd.py</a:t>
            </a:r>
          </a:p>
        </p:txBody>
      </p:sp>
      <p:sp>
        <p:nvSpPr>
          <p:cNvPr id="6" name="TextBox 5"/>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7" name="TextBox 6"/>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8 / 50</a:t>
            </a:r>
          </a:p>
        </p:txBody>
      </p:sp>
      <p:sp>
        <p:nvSpPr>
          <p:cNvPr id="8" name="Oval 7"/>
          <p:cNvSpPr/>
          <p:nvPr/>
        </p:nvSpPr>
        <p:spPr>
          <a:xfrm>
            <a:off x="640080" y="1463040"/>
            <a:ext cx="548640" cy="548640"/>
          </a:xfrm>
          <a:prstGeom prst="ellipse">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0080" y="1536192"/>
            <a:ext cx="548640" cy="411480"/>
          </a:xfrm>
          <a:prstGeom prst="rect">
            <a:avLst/>
          </a:prstGeom>
          <a:noFill/>
        </p:spPr>
        <p:txBody>
          <a:bodyPr wrap="square">
            <a:spAutoFit/>
          </a:bodyPr>
          <a:lstStyle/>
          <a:p>
            <a:pPr algn="ctr">
              <a:defRPr sz="1800" b="1">
                <a:solidFill>
                  <a:srgbClr val="FFFFFF"/>
                </a:solidFill>
                <a:latin typeface="Calibri"/>
              </a:defRPr>
            </a:pPr>
            <a:r>
              <a:t>1</a:t>
            </a:r>
          </a:p>
        </p:txBody>
      </p:sp>
      <p:sp>
        <p:nvSpPr>
          <p:cNvPr id="10" name="TextBox 9"/>
          <p:cNvSpPr txBox="1"/>
          <p:nvPr/>
        </p:nvSpPr>
        <p:spPr>
          <a:xfrm>
            <a:off x="1371600" y="1463040"/>
            <a:ext cx="3657600" cy="320040"/>
          </a:xfrm>
          <a:prstGeom prst="rect">
            <a:avLst/>
          </a:prstGeom>
          <a:noFill/>
        </p:spPr>
        <p:txBody>
          <a:bodyPr wrap="square">
            <a:spAutoFit/>
          </a:bodyPr>
          <a:lstStyle/>
          <a:p>
            <a:pPr algn="l">
              <a:defRPr sz="1600" b="1">
                <a:solidFill>
                  <a:srgbClr val="009EFF"/>
                </a:solidFill>
                <a:latin typeface="Calibri"/>
              </a:defRPr>
            </a:pPr>
            <a:r>
              <a:t>Infrastructure</a:t>
            </a:r>
          </a:p>
        </p:txBody>
      </p:sp>
      <p:sp>
        <p:nvSpPr>
          <p:cNvPr id="11" name="TextBox 10"/>
          <p:cNvSpPr txBox="1"/>
          <p:nvPr/>
        </p:nvSpPr>
        <p:spPr>
          <a:xfrm>
            <a:off x="1371600" y="1783080"/>
            <a:ext cx="3657600" cy="320040"/>
          </a:xfrm>
          <a:prstGeom prst="rect">
            <a:avLst/>
          </a:prstGeom>
          <a:noFill/>
        </p:spPr>
        <p:txBody>
          <a:bodyPr wrap="square">
            <a:spAutoFit/>
          </a:bodyPr>
          <a:lstStyle/>
          <a:p>
            <a:pPr algn="l">
              <a:defRPr sz="1100" b="0">
                <a:solidFill>
                  <a:srgbClr val="B0B8CC"/>
                </a:solidFill>
                <a:latin typeface="Calibri"/>
              </a:defRPr>
            </a:pPr>
            <a:r>
              <a:t>Link budget &amp; RF/optical analysis</a:t>
            </a:r>
          </a:p>
        </p:txBody>
      </p:sp>
      <p:sp>
        <p:nvSpPr>
          <p:cNvPr id="12" name="Oval 11"/>
          <p:cNvSpPr/>
          <p:nvPr/>
        </p:nvSpPr>
        <p:spPr>
          <a:xfrm>
            <a:off x="640080" y="2331720"/>
            <a:ext cx="548640" cy="548640"/>
          </a:xfrm>
          <a:prstGeom prst="ellipse">
            <a:avLst/>
          </a:prstGeom>
          <a:solidFill>
            <a:srgbClr val="8B5C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0080" y="2404872"/>
            <a:ext cx="548640" cy="411480"/>
          </a:xfrm>
          <a:prstGeom prst="rect">
            <a:avLst/>
          </a:prstGeom>
          <a:noFill/>
        </p:spPr>
        <p:txBody>
          <a:bodyPr wrap="square">
            <a:spAutoFit/>
          </a:bodyPr>
          <a:lstStyle/>
          <a:p>
            <a:pPr algn="ctr">
              <a:defRPr sz="1800" b="1">
                <a:solidFill>
                  <a:srgbClr val="FFFFFF"/>
                </a:solidFill>
                <a:latin typeface="Calibri"/>
              </a:defRPr>
            </a:pPr>
            <a:r>
              <a:t>2</a:t>
            </a:r>
          </a:p>
        </p:txBody>
      </p:sp>
      <p:sp>
        <p:nvSpPr>
          <p:cNvPr id="14" name="TextBox 13"/>
          <p:cNvSpPr txBox="1"/>
          <p:nvPr/>
        </p:nvSpPr>
        <p:spPr>
          <a:xfrm>
            <a:off x="1371600" y="2331720"/>
            <a:ext cx="3657600" cy="320040"/>
          </a:xfrm>
          <a:prstGeom prst="rect">
            <a:avLst/>
          </a:prstGeom>
          <a:noFill/>
        </p:spPr>
        <p:txBody>
          <a:bodyPr wrap="square">
            <a:spAutoFit/>
          </a:bodyPr>
          <a:lstStyle/>
          <a:p>
            <a:pPr algn="l">
              <a:defRPr sz="1600" b="1">
                <a:solidFill>
                  <a:srgbClr val="8B5CF6"/>
                </a:solidFill>
                <a:latin typeface="Calibri"/>
              </a:defRPr>
            </a:pPr>
            <a:r>
              <a:t>Routing</a:t>
            </a:r>
          </a:p>
        </p:txBody>
      </p:sp>
      <p:sp>
        <p:nvSpPr>
          <p:cNvPr id="15" name="TextBox 14"/>
          <p:cNvSpPr txBox="1"/>
          <p:nvPr/>
        </p:nvSpPr>
        <p:spPr>
          <a:xfrm>
            <a:off x="1371600" y="2651760"/>
            <a:ext cx="3657600" cy="320040"/>
          </a:xfrm>
          <a:prstGeom prst="rect">
            <a:avLst/>
          </a:prstGeom>
          <a:noFill/>
        </p:spPr>
        <p:txBody>
          <a:bodyPr wrap="square">
            <a:spAutoFit/>
          </a:bodyPr>
          <a:lstStyle/>
          <a:p>
            <a:pPr algn="l">
              <a:defRPr sz="1100" b="0">
                <a:solidFill>
                  <a:srgbClr val="B0B8CC"/>
                </a:solidFill>
                <a:latin typeface="Calibri"/>
              </a:defRPr>
            </a:pPr>
            <a:r>
              <a:t>RL agent, BPv7, store-and-forward</a:t>
            </a:r>
          </a:p>
        </p:txBody>
      </p:sp>
      <p:sp>
        <p:nvSpPr>
          <p:cNvPr id="16" name="Oval 15"/>
          <p:cNvSpPr/>
          <p:nvPr/>
        </p:nvSpPr>
        <p:spPr>
          <a:xfrm>
            <a:off x="640080" y="3200400"/>
            <a:ext cx="548640" cy="548640"/>
          </a:xfrm>
          <a:prstGeom prst="ellipse">
            <a:avLst/>
          </a:prstGeom>
          <a:solidFill>
            <a:srgbClr val="00D4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80" y="3273552"/>
            <a:ext cx="548640" cy="411480"/>
          </a:xfrm>
          <a:prstGeom prst="rect">
            <a:avLst/>
          </a:prstGeom>
          <a:noFill/>
        </p:spPr>
        <p:txBody>
          <a:bodyPr wrap="square">
            <a:spAutoFit/>
          </a:bodyPr>
          <a:lstStyle/>
          <a:p>
            <a:pPr algn="ctr">
              <a:defRPr sz="1800" b="1">
                <a:solidFill>
                  <a:srgbClr val="FFFFFF"/>
                </a:solidFill>
                <a:latin typeface="Calibri"/>
              </a:defRPr>
            </a:pPr>
            <a:r>
              <a:t>3</a:t>
            </a:r>
          </a:p>
        </p:txBody>
      </p:sp>
      <p:sp>
        <p:nvSpPr>
          <p:cNvPr id="18" name="TextBox 17"/>
          <p:cNvSpPr txBox="1"/>
          <p:nvPr/>
        </p:nvSpPr>
        <p:spPr>
          <a:xfrm>
            <a:off x="1371600" y="3200400"/>
            <a:ext cx="3657600" cy="320040"/>
          </a:xfrm>
          <a:prstGeom prst="rect">
            <a:avLst/>
          </a:prstGeom>
          <a:noFill/>
        </p:spPr>
        <p:txBody>
          <a:bodyPr wrap="square">
            <a:spAutoFit/>
          </a:bodyPr>
          <a:lstStyle/>
          <a:p>
            <a:pPr algn="l">
              <a:defRPr sz="1600" b="1">
                <a:solidFill>
                  <a:srgbClr val="00D4AA"/>
                </a:solidFill>
                <a:latin typeface="Calibri"/>
              </a:defRPr>
            </a:pPr>
            <a:r>
              <a:t>Security</a:t>
            </a:r>
          </a:p>
        </p:txBody>
      </p:sp>
      <p:sp>
        <p:nvSpPr>
          <p:cNvPr id="19" name="TextBox 18"/>
          <p:cNvSpPr txBox="1"/>
          <p:nvPr/>
        </p:nvSpPr>
        <p:spPr>
          <a:xfrm>
            <a:off x="1371600" y="3520440"/>
            <a:ext cx="3657600" cy="320040"/>
          </a:xfrm>
          <a:prstGeom prst="rect">
            <a:avLst/>
          </a:prstGeom>
          <a:noFill/>
        </p:spPr>
        <p:txBody>
          <a:bodyPr wrap="square">
            <a:spAutoFit/>
          </a:bodyPr>
          <a:lstStyle/>
          <a:p>
            <a:pPr algn="l">
              <a:defRPr sz="1100" b="0">
                <a:solidFill>
                  <a:srgbClr val="B0B8CC"/>
                </a:solidFill>
                <a:latin typeface="Calibri"/>
              </a:defRPr>
            </a:pPr>
            <a:r>
              <a:t>QKD (BB84/E91) &amp; repeater chains</a:t>
            </a:r>
          </a:p>
        </p:txBody>
      </p:sp>
      <p:sp>
        <p:nvSpPr>
          <p:cNvPr id="20" name="Oval 19"/>
          <p:cNvSpPr/>
          <p:nvPr/>
        </p:nvSpPr>
        <p:spPr>
          <a:xfrm>
            <a:off x="640080" y="4069080"/>
            <a:ext cx="548640" cy="548640"/>
          </a:xfrm>
          <a:prstGeom prst="ellipse">
            <a:avLst/>
          </a:prstGeom>
          <a:solidFill>
            <a:srgbClr val="FF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80" y="4142232"/>
            <a:ext cx="548640" cy="411480"/>
          </a:xfrm>
          <a:prstGeom prst="rect">
            <a:avLst/>
          </a:prstGeom>
          <a:noFill/>
        </p:spPr>
        <p:txBody>
          <a:bodyPr wrap="square">
            <a:spAutoFit/>
          </a:bodyPr>
          <a:lstStyle/>
          <a:p>
            <a:pPr algn="ctr">
              <a:defRPr sz="1800" b="1">
                <a:solidFill>
                  <a:srgbClr val="FFFFFF"/>
                </a:solidFill>
                <a:latin typeface="Calibri"/>
              </a:defRPr>
            </a:pPr>
            <a:r>
              <a:t>4</a:t>
            </a:r>
          </a:p>
        </p:txBody>
      </p:sp>
      <p:sp>
        <p:nvSpPr>
          <p:cNvPr id="22" name="TextBox 21"/>
          <p:cNvSpPr txBox="1"/>
          <p:nvPr/>
        </p:nvSpPr>
        <p:spPr>
          <a:xfrm>
            <a:off x="1371600" y="4069080"/>
            <a:ext cx="3657600" cy="320040"/>
          </a:xfrm>
          <a:prstGeom prst="rect">
            <a:avLst/>
          </a:prstGeom>
          <a:noFill/>
        </p:spPr>
        <p:txBody>
          <a:bodyPr wrap="square">
            <a:spAutoFit/>
          </a:bodyPr>
          <a:lstStyle/>
          <a:p>
            <a:pPr algn="l">
              <a:defRPr sz="1600" b="1">
                <a:solidFill>
                  <a:srgbClr val="FF8C00"/>
                </a:solidFill>
                <a:latin typeface="Calibri"/>
              </a:defRPr>
            </a:pPr>
            <a:r>
              <a:t>Orbital</a:t>
            </a:r>
          </a:p>
        </p:txBody>
      </p:sp>
      <p:sp>
        <p:nvSpPr>
          <p:cNvPr id="23" name="TextBox 22"/>
          <p:cNvSpPr txBox="1"/>
          <p:nvPr/>
        </p:nvSpPr>
        <p:spPr>
          <a:xfrm>
            <a:off x="1371600" y="4389120"/>
            <a:ext cx="3657600" cy="320040"/>
          </a:xfrm>
          <a:prstGeom prst="rect">
            <a:avLst/>
          </a:prstGeom>
          <a:noFill/>
        </p:spPr>
        <p:txBody>
          <a:bodyPr wrap="square">
            <a:spAutoFit/>
          </a:bodyPr>
          <a:lstStyle/>
          <a:p>
            <a:pPr algn="l">
              <a:defRPr sz="1100" b="0">
                <a:solidFill>
                  <a:srgbClr val="B0B8CC"/>
                </a:solidFill>
                <a:latin typeface="Calibri"/>
              </a:defRPr>
            </a:pPr>
            <a:r>
              <a:t>Contact windows &amp; Doppler analysis</a:t>
            </a:r>
          </a:p>
        </p:txBody>
      </p:sp>
      <p:sp>
        <p:nvSpPr>
          <p:cNvPr id="24" name="Oval 23"/>
          <p:cNvSpPr/>
          <p:nvPr/>
        </p:nvSpPr>
        <p:spPr>
          <a:xfrm>
            <a:off x="640080" y="4937760"/>
            <a:ext cx="548640" cy="548640"/>
          </a:xfrm>
          <a:prstGeom prst="ellipse">
            <a:avLst/>
          </a:prstGeom>
          <a:solidFill>
            <a:srgbClr val="2ECC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80" y="5010912"/>
            <a:ext cx="548640" cy="411480"/>
          </a:xfrm>
          <a:prstGeom prst="rect">
            <a:avLst/>
          </a:prstGeom>
          <a:noFill/>
        </p:spPr>
        <p:txBody>
          <a:bodyPr wrap="square">
            <a:spAutoFit/>
          </a:bodyPr>
          <a:lstStyle/>
          <a:p>
            <a:pPr algn="ctr">
              <a:defRPr sz="1800" b="1">
                <a:solidFill>
                  <a:srgbClr val="FFFFFF"/>
                </a:solidFill>
                <a:latin typeface="Calibri"/>
              </a:defRPr>
            </a:pPr>
            <a:r>
              <a:t>5</a:t>
            </a:r>
          </a:p>
        </p:txBody>
      </p:sp>
      <p:sp>
        <p:nvSpPr>
          <p:cNvPr id="26" name="TextBox 25"/>
          <p:cNvSpPr txBox="1"/>
          <p:nvPr/>
        </p:nvSpPr>
        <p:spPr>
          <a:xfrm>
            <a:off x="1371600" y="4937760"/>
            <a:ext cx="3657600" cy="320040"/>
          </a:xfrm>
          <a:prstGeom prst="rect">
            <a:avLst/>
          </a:prstGeom>
          <a:noFill/>
        </p:spPr>
        <p:txBody>
          <a:bodyPr wrap="square">
            <a:spAutoFit/>
          </a:bodyPr>
          <a:lstStyle/>
          <a:p>
            <a:pPr algn="l">
              <a:defRPr sz="1600" b="1">
                <a:solidFill>
                  <a:srgbClr val="2ECC71"/>
                </a:solidFill>
                <a:latin typeface="Calibri"/>
              </a:defRPr>
            </a:pPr>
            <a:r>
              <a:t>Simulation</a:t>
            </a:r>
          </a:p>
        </p:txBody>
      </p:sp>
      <p:sp>
        <p:nvSpPr>
          <p:cNvPr id="27" name="TextBox 26"/>
          <p:cNvSpPr txBox="1"/>
          <p:nvPr/>
        </p:nvSpPr>
        <p:spPr>
          <a:xfrm>
            <a:off x="1371600" y="5257800"/>
            <a:ext cx="3657600" cy="320040"/>
          </a:xfrm>
          <a:prstGeom prst="rect">
            <a:avLst/>
          </a:prstGeom>
          <a:noFill/>
        </p:spPr>
        <p:txBody>
          <a:bodyPr wrap="square">
            <a:spAutoFit/>
          </a:bodyPr>
          <a:lstStyle/>
          <a:p>
            <a:pPr algn="l">
              <a:defRPr sz="1100" b="0">
                <a:solidFill>
                  <a:srgbClr val="B0B8CC"/>
                </a:solidFill>
                <a:latin typeface="Calibri"/>
              </a:defRPr>
            </a:pPr>
            <a:r>
              <a:t>Full network simulation engine</a:t>
            </a:r>
          </a:p>
        </p:txBody>
      </p:sp>
      <p:graphicFrame>
        <p:nvGraphicFramePr>
          <p:cNvPr id="28" name="Table 27"/>
          <p:cNvGraphicFramePr>
            <a:graphicFrameLocks noGrp="1"/>
          </p:cNvGraphicFramePr>
          <p:nvPr/>
        </p:nvGraphicFramePr>
        <p:xfrm>
          <a:off x="5852160" y="1463040"/>
          <a:ext cx="5486400" cy="4114800"/>
        </p:xfrm>
        <a:graphic>
          <a:graphicData uri="http://schemas.openxmlformats.org/drawingml/2006/table">
            <a:tbl>
              <a:tblPr firstRow="1" bandRow="1">
                <a:tableStyleId>{5C22544A-7EE6-4342-B048-85BDC9FD1C3A}</a:tableStyleId>
              </a:tblPr>
              <a:tblGrid>
                <a:gridCol w="1828800"/>
                <a:gridCol w="1828800"/>
                <a:gridCol w="1828800"/>
              </a:tblGrid>
              <a:tr h="685800">
                <a:tc>
                  <a:txBody>
                    <a:bodyPr/>
                    <a:lstStyle/>
                    <a:p>
                      <a:pPr algn="ctr">
                        <a:defRPr b="1" sz="1200">
                          <a:solidFill>
                            <a:srgbClr val="FFFFFF"/>
                          </a:solidFill>
                          <a:latin typeface="Calibri"/>
                        </a:defRPr>
                      </a:pPr>
                      <a:r>
                        <a:t>Module</a:t>
                      </a:r>
                    </a:p>
                  </a:txBody>
                  <a:tcPr anchor="ctr" marL="73152" marR="73152" marT="36576" marB="36576">
                    <a:solidFill>
                      <a:srgbClr val="009EFF"/>
                    </a:solidFill>
                  </a:tcPr>
                </a:tc>
                <a:tc>
                  <a:txBody>
                    <a:bodyPr/>
                    <a:lstStyle/>
                    <a:p>
                      <a:pPr algn="ctr">
                        <a:defRPr b="1" sz="1200">
                          <a:solidFill>
                            <a:srgbClr val="FFFFFF"/>
                          </a:solidFill>
                          <a:latin typeface="Calibri"/>
                        </a:defRPr>
                      </a:pPr>
                      <a:r>
                        <a:t>Engine</a:t>
                      </a:r>
                    </a:p>
                  </a:txBody>
                  <a:tcPr anchor="ctr" marL="73152" marR="73152" marT="36576" marB="36576">
                    <a:solidFill>
                      <a:srgbClr val="009EFF"/>
                    </a:solidFill>
                  </a:tcPr>
                </a:tc>
                <a:tc>
                  <a:txBody>
                    <a:bodyPr/>
                    <a:lstStyle/>
                    <a:p>
                      <a:pPr algn="ctr">
                        <a:defRPr b="1" sz="1200">
                          <a:solidFill>
                            <a:srgbClr val="FFFFFF"/>
                          </a:solidFill>
                          <a:latin typeface="Calibri"/>
                        </a:defRPr>
                      </a:pPr>
                      <a:r>
                        <a:t>Showcase</a:t>
                      </a:r>
                    </a:p>
                  </a:txBody>
                  <a:tcPr anchor="ctr" marL="73152" marR="73152" marT="36576" marB="36576">
                    <a:solidFill>
                      <a:srgbClr val="009EFF"/>
                    </a:solidFill>
                  </a:tcPr>
                </a:tc>
              </a:tr>
              <a:tr h="685800">
                <a:tc>
                  <a:txBody>
                    <a:bodyPr/>
                    <a:lstStyle/>
                    <a:p>
                      <a:pPr>
                        <a:defRPr sz="1100">
                          <a:solidFill>
                            <a:srgbClr val="B0B8CC"/>
                          </a:solidFill>
                          <a:latin typeface="Calibri"/>
                        </a:defRPr>
                      </a:pPr>
                      <a:r>
                        <a:t>Infrastructure</a:t>
                      </a:r>
                    </a:p>
                  </a:txBody>
                  <a:tcPr anchor="ctr" marL="73152" marR="73152" marT="36576" marB="36576">
                    <a:solidFill>
                      <a:srgbClr val="141B2D"/>
                    </a:solidFill>
                  </a:tcPr>
                </a:tc>
                <a:tc>
                  <a:txBody>
                    <a:bodyPr/>
                    <a:lstStyle/>
                    <a:p>
                      <a:pPr>
                        <a:defRPr sz="1100">
                          <a:solidFill>
                            <a:srgbClr val="B0B8CC"/>
                          </a:solidFill>
                          <a:latin typeface="Calibri"/>
                        </a:defRPr>
                      </a:pPr>
                      <a:r>
                        <a:t>OpticalLinkBudget + RFLinkBudget</a:t>
                      </a:r>
                    </a:p>
                  </a:txBody>
                  <a:tcPr anchor="ctr" marL="73152" marR="73152" marT="36576" marB="36576">
                    <a:solidFill>
                      <a:srgbClr val="141B2D"/>
                    </a:solidFill>
                  </a:tcPr>
                </a:tc>
                <a:tc>
                  <a:txBody>
                    <a:bodyPr/>
                    <a:lstStyle/>
                    <a:p>
                      <a:pPr>
                        <a:defRPr sz="1100">
                          <a:solidFill>
                            <a:srgbClr val="B0B8CC"/>
                          </a:solidFill>
                          <a:latin typeface="Calibri"/>
                        </a:defRPr>
                      </a:pPr>
                      <a:r>
                        <a:t>Earth-Mars link analysis</a:t>
                      </a:r>
                    </a:p>
                  </a:txBody>
                  <a:tcPr anchor="ctr" marL="73152" marR="73152" marT="36576" marB="36576">
                    <a:solidFill>
                      <a:srgbClr val="141B2D"/>
                    </a:solidFill>
                  </a:tcPr>
                </a:tc>
              </a:tr>
              <a:tr h="685800">
                <a:tc>
                  <a:txBody>
                    <a:bodyPr/>
                    <a:lstStyle/>
                    <a:p>
                      <a:pPr>
                        <a:defRPr sz="1100">
                          <a:solidFill>
                            <a:srgbClr val="B0B8CC"/>
                          </a:solidFill>
                          <a:latin typeface="Calibri"/>
                        </a:defRPr>
                      </a:pPr>
                      <a:r>
                        <a:t>Routing</a:t>
                      </a:r>
                    </a:p>
                  </a:txBody>
                  <a:tcPr anchor="ctr" marL="73152" marR="73152" marT="36576" marB="36576">
                    <a:solidFill>
                      <a:srgbClr val="182236"/>
                    </a:solidFill>
                  </a:tcPr>
                </a:tc>
                <a:tc>
                  <a:txBody>
                    <a:bodyPr/>
                    <a:lstStyle/>
                    <a:p>
                      <a:pPr>
                        <a:defRPr sz="1100">
                          <a:solidFill>
                            <a:srgbClr val="B0B8CC"/>
                          </a:solidFill>
                          <a:latin typeface="Calibri"/>
                        </a:defRPr>
                      </a:pPr>
                      <a:r>
                        <a:t>RLRoutingAgent + ForwardingEngine</a:t>
                      </a:r>
                    </a:p>
                  </a:txBody>
                  <a:tcPr anchor="ctr" marL="73152" marR="73152" marT="36576" marB="36576">
                    <a:solidFill>
                      <a:srgbClr val="182236"/>
                    </a:solidFill>
                  </a:tcPr>
                </a:tc>
                <a:tc>
                  <a:txBody>
                    <a:bodyPr/>
                    <a:lstStyle/>
                    <a:p>
                      <a:pPr>
                        <a:defRPr sz="1100">
                          <a:solidFill>
                            <a:srgbClr val="B0B8CC"/>
                          </a:solidFill>
                          <a:latin typeface="Calibri"/>
                        </a:defRPr>
                      </a:pPr>
                      <a:r>
                        <a:t>Multi-hop DTN delivery</a:t>
                      </a:r>
                    </a:p>
                  </a:txBody>
                  <a:tcPr anchor="ctr" marL="73152" marR="73152" marT="36576" marB="36576">
                    <a:solidFill>
                      <a:srgbClr val="182236"/>
                    </a:solidFill>
                  </a:tcPr>
                </a:tc>
              </a:tr>
              <a:tr h="685800">
                <a:tc>
                  <a:txBody>
                    <a:bodyPr/>
                    <a:lstStyle/>
                    <a:p>
                      <a:pPr>
                        <a:defRPr sz="1100">
                          <a:solidFill>
                            <a:srgbClr val="B0B8CC"/>
                          </a:solidFill>
                          <a:latin typeface="Calibri"/>
                        </a:defRPr>
                      </a:pPr>
                      <a:r>
                        <a:t>Security</a:t>
                      </a:r>
                    </a:p>
                  </a:txBody>
                  <a:tcPr anchor="ctr" marL="73152" marR="73152" marT="36576" marB="36576">
                    <a:solidFill>
                      <a:srgbClr val="141B2D"/>
                    </a:solidFill>
                  </a:tcPr>
                </a:tc>
                <a:tc>
                  <a:txBody>
                    <a:bodyPr/>
                    <a:lstStyle/>
                    <a:p>
                      <a:pPr>
                        <a:defRPr sz="1100">
                          <a:solidFill>
                            <a:srgbClr val="B0B8CC"/>
                          </a:solidFill>
                          <a:latin typeface="Calibri"/>
                        </a:defRPr>
                      </a:pPr>
                      <a:r>
                        <a:t>BB84Protocol + E91Protocol</a:t>
                      </a:r>
                    </a:p>
                  </a:txBody>
                  <a:tcPr anchor="ctr" marL="73152" marR="73152" marT="36576" marB="36576">
                    <a:solidFill>
                      <a:srgbClr val="141B2D"/>
                    </a:solidFill>
                  </a:tcPr>
                </a:tc>
                <a:tc>
                  <a:txBody>
                    <a:bodyPr/>
                    <a:lstStyle/>
                    <a:p>
                      <a:pPr>
                        <a:defRPr sz="1100">
                          <a:solidFill>
                            <a:srgbClr val="B0B8CC"/>
                          </a:solidFill>
                          <a:latin typeface="Calibri"/>
                        </a:defRPr>
                      </a:pPr>
                      <a:r>
                        <a:t>Quantum-secured key exchange</a:t>
                      </a:r>
                    </a:p>
                  </a:txBody>
                  <a:tcPr anchor="ctr" marL="73152" marR="73152" marT="36576" marB="36576">
                    <a:solidFill>
                      <a:srgbClr val="141B2D"/>
                    </a:solidFill>
                  </a:tcPr>
                </a:tc>
              </a:tr>
              <a:tr h="685800">
                <a:tc>
                  <a:txBody>
                    <a:bodyPr/>
                    <a:lstStyle/>
                    <a:p>
                      <a:pPr>
                        <a:defRPr sz="1100">
                          <a:solidFill>
                            <a:srgbClr val="B0B8CC"/>
                          </a:solidFill>
                          <a:latin typeface="Calibri"/>
                        </a:defRPr>
                      </a:pPr>
                      <a:r>
                        <a:t>Orbital</a:t>
                      </a:r>
                    </a:p>
                  </a:txBody>
                  <a:tcPr anchor="ctr" marL="73152" marR="73152" marT="36576" marB="36576">
                    <a:solidFill>
                      <a:srgbClr val="182236"/>
                    </a:solidFill>
                  </a:tcPr>
                </a:tc>
                <a:tc>
                  <a:txBody>
                    <a:bodyPr/>
                    <a:lstStyle/>
                    <a:p>
                      <a:pPr>
                        <a:defRPr sz="1100">
                          <a:solidFill>
                            <a:srgbClr val="B0B8CC"/>
                          </a:solidFill>
                          <a:latin typeface="Calibri"/>
                        </a:defRPr>
                      </a:pPr>
                      <a:r>
                        <a:t>ContactWindows + Doppler</a:t>
                      </a:r>
                    </a:p>
                  </a:txBody>
                  <a:tcPr anchor="ctr" marL="73152" marR="73152" marT="36576" marB="36576">
                    <a:solidFill>
                      <a:srgbClr val="182236"/>
                    </a:solidFill>
                  </a:tcPr>
                </a:tc>
                <a:tc>
                  <a:txBody>
                    <a:bodyPr/>
                    <a:lstStyle/>
                    <a:p>
                      <a:pPr>
                        <a:defRPr sz="1100">
                          <a:solidFill>
                            <a:srgbClr val="B0B8CC"/>
                          </a:solidFill>
                          <a:latin typeface="Calibri"/>
                        </a:defRPr>
                      </a:pPr>
                      <a:r>
                        <a:t>Synodic contact prediction</a:t>
                      </a:r>
                    </a:p>
                  </a:txBody>
                  <a:tcPr anchor="ctr" marL="73152" marR="73152" marT="36576" marB="36576">
                    <a:solidFill>
                      <a:srgbClr val="182236"/>
                    </a:solidFill>
                  </a:tcPr>
                </a:tc>
              </a:tr>
              <a:tr h="685800">
                <a:tc>
                  <a:txBody>
                    <a:bodyPr/>
                    <a:lstStyle/>
                    <a:p>
                      <a:pPr>
                        <a:defRPr sz="1100">
                          <a:solidFill>
                            <a:srgbClr val="B0B8CC"/>
                          </a:solidFill>
                          <a:latin typeface="Calibri"/>
                        </a:defRPr>
                      </a:pPr>
                      <a:r>
                        <a:t>Simulation</a:t>
                      </a:r>
                    </a:p>
                  </a:txBody>
                  <a:tcPr anchor="ctr" marL="73152" marR="73152" marT="36576" marB="36576">
                    <a:solidFill>
                      <a:srgbClr val="141B2D"/>
                    </a:solidFill>
                  </a:tcPr>
                </a:tc>
                <a:tc>
                  <a:txBody>
                    <a:bodyPr/>
                    <a:lstStyle/>
                    <a:p>
                      <a:pPr>
                        <a:defRPr sz="1100">
                          <a:solidFill>
                            <a:srgbClr val="B0B8CC"/>
                          </a:solidFill>
                          <a:latin typeface="Calibri"/>
                        </a:defRPr>
                      </a:pPr>
                      <a:r>
                        <a:t>Simulator + PolicyEngine</a:t>
                      </a:r>
                    </a:p>
                  </a:txBody>
                  <a:tcPr anchor="ctr" marL="73152" marR="73152" marT="36576" marB="36576">
                    <a:solidFill>
                      <a:srgbClr val="141B2D"/>
                    </a:solidFill>
                  </a:tcPr>
                </a:tc>
                <a:tc>
                  <a:txBody>
                    <a:bodyPr/>
                    <a:lstStyle/>
                    <a:p>
                      <a:pPr>
                        <a:defRPr sz="1100">
                          <a:solidFill>
                            <a:srgbClr val="B0B8CC"/>
                          </a:solidFill>
                          <a:latin typeface="Calibri"/>
                        </a:defRPr>
                      </a:pPr>
                      <a:r>
                        <a:t>End-to-end scenario runs</a:t>
                      </a:r>
                    </a:p>
                  </a:txBody>
                  <a:tcPr anchor="ctr" marL="73152" marR="73152" marT="36576" marB="36576">
                    <a:solidFill>
                      <a:srgbClr val="141B2D"/>
                    </a:solidFill>
                  </a:tcPr>
                </a:tc>
              </a:tr>
            </a:tbl>
          </a:graphicData>
        </a:graphic>
      </p:graphicFrame>
    </p:spTree>
  </p:cSld>
  <p:transition spd="med" advClick="1">
    <p:cover dir="l"/>
  </p:transition>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600" b="1">
                <a:solidFill>
                  <a:srgbClr val="FFFFFF"/>
                </a:solidFill>
                <a:latin typeface="Calibri"/>
              </a:defRPr>
            </a:pPr>
            <a:r>
              <a:t>ARCHITECTURE DIAGRAM</a:t>
            </a:r>
          </a:p>
        </p:txBody>
      </p:sp>
      <p:sp>
        <p:nvSpPr>
          <p:cNvPr id="3" name="Rectangle 2"/>
          <p:cNvSpPr/>
          <p:nvPr/>
        </p:nvSpPr>
        <p:spPr>
          <a:xfrm>
            <a:off x="640080" y="868680"/>
            <a:ext cx="2743200" cy="38100"/>
          </a:xfrm>
          <a:prstGeom prst="rect">
            <a:avLst/>
          </a:prstGeom>
          <a:solidFill>
            <a:srgbClr val="00D4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[A2] AETHERIX topology.py  ·  github.com/matx104/AETHERIX</a:t>
            </a:r>
          </a:p>
        </p:txBody>
      </p:sp>
      <p:sp>
        <p:nvSpPr>
          <p:cNvPr id="5" name="TextBox 4"/>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6" name="TextBox 5"/>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9 / 50</a:t>
            </a:r>
          </a:p>
        </p:txBody>
      </p:sp>
      <p:pic>
        <p:nvPicPr>
          <p:cNvPr id="7" name="Picture 6" descr="system_architecture.png"/>
          <p:cNvPicPr>
            <a:picLocks noChangeAspect="1"/>
          </p:cNvPicPr>
          <p:nvPr/>
        </p:nvPicPr>
        <p:blipFill>
          <a:blip r:embed="rId2"/>
          <a:stretch>
            <a:fillRect/>
          </a:stretch>
        </p:blipFill>
        <p:spPr>
          <a:xfrm>
            <a:off x="640080" y="1097280"/>
            <a:ext cx="10607040" cy="5303520"/>
          </a:xfrm>
          <a:prstGeom prst="rect">
            <a:avLst/>
          </a:prstGeom>
        </p:spPr>
      </p:pic>
    </p:spTree>
  </p:cSld>
  <p:transition spd="med" advClick="1">
    <p:fade/>
  </p:transition>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NETWORK TIER DISTRIBUTION</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009EFF"/>
                </a:solidFill>
                <a:latin typeface="Calibri"/>
              </a:defRPr>
            </a:pPr>
            <a:r>
              <a:t>241 Nodes Across 5 Tiers</a:t>
            </a:r>
          </a:p>
        </p:txBody>
      </p:sp>
      <p:sp>
        <p:nvSpPr>
          <p:cNvPr id="4" name="Rectangle 3"/>
          <p:cNvSpPr/>
          <p:nvPr/>
        </p:nvSpPr>
        <p:spPr>
          <a:xfrm>
            <a:off x="640080" y="1234440"/>
            <a:ext cx="2286000" cy="3810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network_tier_distribution.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Node count by network tier — Mars Surface is the most populated</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[A2] AETHERIX topology.py (241 nodes, 5 tiers)</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10 / 50</a:t>
            </a:r>
          </a:p>
        </p:txBody>
      </p:sp>
    </p:spTree>
  </p:cSld>
  <p:transition spd="med" advClick="1">
    <p:fade/>
  </p:transition>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600" b="1">
                <a:solidFill>
                  <a:srgbClr val="FFFFFF"/>
                </a:solidFill>
                <a:latin typeface="Calibri"/>
              </a:defRPr>
            </a:pPr>
            <a:r>
              <a:t>BPv7 DEEP DIVE</a:t>
            </a:r>
          </a:p>
        </p:txBody>
      </p:sp>
      <p:sp>
        <p:nvSpPr>
          <p:cNvPr id="3" name="Rectangle 2"/>
          <p:cNvSpPr/>
          <p:nvPr/>
        </p:nvSpPr>
        <p:spPr>
          <a:xfrm>
            <a:off x="640080" y="868680"/>
            <a:ext cx="2743200" cy="38100"/>
          </a:xfrm>
          <a:prstGeom prst="rect">
            <a:avLst/>
          </a:prstGeom>
          <a:solidFill>
            <a:srgbClr val="00D4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40080" y="960120"/>
            <a:ext cx="10058400" cy="365760"/>
          </a:xfrm>
          <a:prstGeom prst="rect">
            <a:avLst/>
          </a:prstGeom>
          <a:noFill/>
        </p:spPr>
        <p:txBody>
          <a:bodyPr wrap="square">
            <a:spAutoFit/>
          </a:bodyPr>
          <a:lstStyle/>
          <a:p>
            <a:pPr algn="l">
              <a:defRPr sz="1600" b="0">
                <a:solidFill>
                  <a:srgbClr val="6B7B96"/>
                </a:solidFill>
                <a:latin typeface="Calibri"/>
              </a:defRPr>
            </a:pPr>
            <a:r>
              <a:t>The Foundation</a:t>
            </a:r>
          </a:p>
        </p:txBody>
      </p:sp>
      <p:sp>
        <p:nvSpPr>
          <p:cNvPr id="5" name="TextBox 4"/>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[9] RFC 9171  ·  [2] CCSDS 734.2-B-1  ·  [10] RFC 5326 LTP  ·  [11] RFC 7242 TCPCL  ·  [12] RFC 4838</a:t>
            </a:r>
          </a:p>
        </p:txBody>
      </p:sp>
      <p:sp>
        <p:nvSpPr>
          <p:cNvPr id="6" name="TextBox 5"/>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7" name="TextBox 6"/>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11 / 50</a:t>
            </a:r>
          </a:p>
        </p:txBody>
      </p:sp>
      <p:sp>
        <p:nvSpPr>
          <p:cNvPr id="8" name="Rounded Rectangle 7"/>
          <p:cNvSpPr/>
          <p:nvPr/>
        </p:nvSpPr>
        <p:spPr>
          <a:xfrm>
            <a:off x="640080" y="1463040"/>
            <a:ext cx="5120640" cy="822960"/>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9" name="TextBox 8"/>
          <p:cNvSpPr txBox="1"/>
          <p:nvPr/>
        </p:nvSpPr>
        <p:spPr>
          <a:xfrm>
            <a:off x="822960" y="1508760"/>
            <a:ext cx="4754880" cy="320040"/>
          </a:xfrm>
          <a:prstGeom prst="rect">
            <a:avLst/>
          </a:prstGeom>
          <a:noFill/>
        </p:spPr>
        <p:txBody>
          <a:bodyPr wrap="square">
            <a:spAutoFit/>
          </a:bodyPr>
          <a:lstStyle/>
          <a:p>
            <a:pPr algn="l">
              <a:defRPr sz="1400" b="1">
                <a:solidFill>
                  <a:srgbClr val="009EFF"/>
                </a:solidFill>
                <a:latin typeface="Calibri"/>
              </a:defRPr>
            </a:pPr>
            <a:r>
              <a:t>Application Layer</a:t>
            </a:r>
          </a:p>
        </p:txBody>
      </p:sp>
      <p:sp>
        <p:nvSpPr>
          <p:cNvPr id="10" name="TextBox 9"/>
          <p:cNvSpPr txBox="1"/>
          <p:nvPr/>
        </p:nvSpPr>
        <p:spPr>
          <a:xfrm>
            <a:off x="822960" y="1847088"/>
            <a:ext cx="4754880" cy="365760"/>
          </a:xfrm>
          <a:prstGeom prst="rect">
            <a:avLst/>
          </a:prstGeom>
          <a:noFill/>
        </p:spPr>
        <p:txBody>
          <a:bodyPr wrap="square">
            <a:spAutoFit/>
          </a:bodyPr>
          <a:lstStyle/>
          <a:p>
            <a:pPr algn="l">
              <a:defRPr sz="1000" b="0">
                <a:solidFill>
                  <a:srgbClr val="B0B8CC"/>
                </a:solidFill>
                <a:latin typeface="Calibri"/>
              </a:defRPr>
            </a:pPr>
            <a:r>
              <a:t>User data, commands, telemetry</a:t>
            </a:r>
          </a:p>
        </p:txBody>
      </p:sp>
      <p:sp>
        <p:nvSpPr>
          <p:cNvPr id="11" name="TextBox 10"/>
          <p:cNvSpPr txBox="1"/>
          <p:nvPr/>
        </p:nvSpPr>
        <p:spPr>
          <a:xfrm>
            <a:off x="2834640" y="2240280"/>
            <a:ext cx="914400" cy="228600"/>
          </a:xfrm>
          <a:prstGeom prst="rect">
            <a:avLst/>
          </a:prstGeom>
          <a:noFill/>
        </p:spPr>
        <p:txBody>
          <a:bodyPr wrap="square">
            <a:spAutoFit/>
          </a:bodyPr>
          <a:lstStyle/>
          <a:p>
            <a:pPr algn="ctr">
              <a:defRPr sz="1400" b="0">
                <a:solidFill>
                  <a:srgbClr val="6B7B96"/>
                </a:solidFill>
                <a:latin typeface="Calibri"/>
              </a:defRPr>
            </a:pPr>
            <a:r>
              <a:t>▼</a:t>
            </a:r>
          </a:p>
        </p:txBody>
      </p:sp>
      <p:sp>
        <p:nvSpPr>
          <p:cNvPr id="12" name="Rounded Rectangle 11"/>
          <p:cNvSpPr/>
          <p:nvPr/>
        </p:nvSpPr>
        <p:spPr>
          <a:xfrm>
            <a:off x="640080" y="2423160"/>
            <a:ext cx="5120640" cy="822960"/>
          </a:xfrm>
          <a:prstGeom prst="roundRect">
            <a:avLst/>
          </a:prstGeom>
          <a:solidFill>
            <a:srgbClr val="141B2D"/>
          </a:solidFill>
          <a:ln w="12700">
            <a:solidFill>
              <a:srgbClr val="8B5CF6"/>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13" name="TextBox 12"/>
          <p:cNvSpPr txBox="1"/>
          <p:nvPr/>
        </p:nvSpPr>
        <p:spPr>
          <a:xfrm>
            <a:off x="822960" y="2468880"/>
            <a:ext cx="4754880" cy="320040"/>
          </a:xfrm>
          <a:prstGeom prst="rect">
            <a:avLst/>
          </a:prstGeom>
          <a:noFill/>
        </p:spPr>
        <p:txBody>
          <a:bodyPr wrap="square">
            <a:spAutoFit/>
          </a:bodyPr>
          <a:lstStyle/>
          <a:p>
            <a:pPr algn="l">
              <a:defRPr sz="1400" b="1">
                <a:solidFill>
                  <a:srgbClr val="8B5CF6"/>
                </a:solidFill>
                <a:latin typeface="Calibri"/>
              </a:defRPr>
            </a:pPr>
            <a:r>
              <a:t>Bundle Protocol v7</a:t>
            </a:r>
          </a:p>
        </p:txBody>
      </p:sp>
      <p:sp>
        <p:nvSpPr>
          <p:cNvPr id="14" name="TextBox 13"/>
          <p:cNvSpPr txBox="1"/>
          <p:nvPr/>
        </p:nvSpPr>
        <p:spPr>
          <a:xfrm>
            <a:off x="822960" y="2807208"/>
            <a:ext cx="4754880" cy="365760"/>
          </a:xfrm>
          <a:prstGeom prst="rect">
            <a:avLst/>
          </a:prstGeom>
          <a:noFill/>
        </p:spPr>
        <p:txBody>
          <a:bodyPr wrap="square">
            <a:spAutoFit/>
          </a:bodyPr>
          <a:lstStyle/>
          <a:p>
            <a:pPr algn="l">
              <a:defRPr sz="1000" b="0">
                <a:solidFill>
                  <a:srgbClr val="B0B8CC"/>
                </a:solidFill>
                <a:latin typeface="Calibri"/>
              </a:defRPr>
            </a:pPr>
            <a:r>
              <a:t>Routing, custody, fragmentation, TTL</a:t>
            </a:r>
          </a:p>
        </p:txBody>
      </p:sp>
      <p:sp>
        <p:nvSpPr>
          <p:cNvPr id="15" name="TextBox 14"/>
          <p:cNvSpPr txBox="1"/>
          <p:nvPr/>
        </p:nvSpPr>
        <p:spPr>
          <a:xfrm>
            <a:off x="2834640" y="3200400"/>
            <a:ext cx="914400" cy="228600"/>
          </a:xfrm>
          <a:prstGeom prst="rect">
            <a:avLst/>
          </a:prstGeom>
          <a:noFill/>
        </p:spPr>
        <p:txBody>
          <a:bodyPr wrap="square">
            <a:spAutoFit/>
          </a:bodyPr>
          <a:lstStyle/>
          <a:p>
            <a:pPr algn="ctr">
              <a:defRPr sz="1400" b="0">
                <a:solidFill>
                  <a:srgbClr val="6B7B96"/>
                </a:solidFill>
                <a:latin typeface="Calibri"/>
              </a:defRPr>
            </a:pPr>
            <a:r>
              <a:t>▼</a:t>
            </a:r>
          </a:p>
        </p:txBody>
      </p:sp>
      <p:sp>
        <p:nvSpPr>
          <p:cNvPr id="16" name="Rounded Rectangle 15"/>
          <p:cNvSpPr/>
          <p:nvPr/>
        </p:nvSpPr>
        <p:spPr>
          <a:xfrm>
            <a:off x="640080" y="3383280"/>
            <a:ext cx="5120640" cy="822960"/>
          </a:xfrm>
          <a:prstGeom prst="roundRect">
            <a:avLst/>
          </a:prstGeom>
          <a:solidFill>
            <a:srgbClr val="141B2D"/>
          </a:solidFill>
          <a:ln w="12700">
            <a:solidFill>
              <a:srgbClr val="00D4AA"/>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17" name="TextBox 16"/>
          <p:cNvSpPr txBox="1"/>
          <p:nvPr/>
        </p:nvSpPr>
        <p:spPr>
          <a:xfrm>
            <a:off x="822960" y="3429000"/>
            <a:ext cx="4754880" cy="320040"/>
          </a:xfrm>
          <a:prstGeom prst="rect">
            <a:avLst/>
          </a:prstGeom>
          <a:noFill/>
        </p:spPr>
        <p:txBody>
          <a:bodyPr wrap="square">
            <a:spAutoFit/>
          </a:bodyPr>
          <a:lstStyle/>
          <a:p>
            <a:pPr algn="l">
              <a:defRPr sz="1400" b="1">
                <a:solidFill>
                  <a:srgbClr val="00D4AA"/>
                </a:solidFill>
                <a:latin typeface="Calibri"/>
              </a:defRPr>
            </a:pPr>
            <a:r>
              <a:t>Convergence Layer</a:t>
            </a:r>
          </a:p>
        </p:txBody>
      </p:sp>
      <p:sp>
        <p:nvSpPr>
          <p:cNvPr id="18" name="TextBox 17"/>
          <p:cNvSpPr txBox="1"/>
          <p:nvPr/>
        </p:nvSpPr>
        <p:spPr>
          <a:xfrm>
            <a:off x="822960" y="3767328"/>
            <a:ext cx="4754880" cy="365760"/>
          </a:xfrm>
          <a:prstGeom prst="rect">
            <a:avLst/>
          </a:prstGeom>
          <a:noFill/>
        </p:spPr>
        <p:txBody>
          <a:bodyPr wrap="square">
            <a:spAutoFit/>
          </a:bodyPr>
          <a:lstStyle/>
          <a:p>
            <a:pPr algn="l">
              <a:defRPr sz="1000" b="0">
                <a:solidFill>
                  <a:srgbClr val="B0B8CC"/>
                </a:solidFill>
                <a:latin typeface="Calibri"/>
              </a:defRPr>
            </a:pPr>
            <a:r>
              <a:t>LTP (space), TCPCL (Earth), UDPCL (ISL)</a:t>
            </a:r>
          </a:p>
        </p:txBody>
      </p:sp>
      <p:sp>
        <p:nvSpPr>
          <p:cNvPr id="19" name="TextBox 18"/>
          <p:cNvSpPr txBox="1"/>
          <p:nvPr/>
        </p:nvSpPr>
        <p:spPr>
          <a:xfrm>
            <a:off x="2834640" y="4160520"/>
            <a:ext cx="914400" cy="228600"/>
          </a:xfrm>
          <a:prstGeom prst="rect">
            <a:avLst/>
          </a:prstGeom>
          <a:noFill/>
        </p:spPr>
        <p:txBody>
          <a:bodyPr wrap="square">
            <a:spAutoFit/>
          </a:bodyPr>
          <a:lstStyle/>
          <a:p>
            <a:pPr algn="ctr">
              <a:defRPr sz="1400" b="0">
                <a:solidFill>
                  <a:srgbClr val="6B7B96"/>
                </a:solidFill>
                <a:latin typeface="Calibri"/>
              </a:defRPr>
            </a:pPr>
            <a:r>
              <a:t>▼</a:t>
            </a:r>
          </a:p>
        </p:txBody>
      </p:sp>
      <p:sp>
        <p:nvSpPr>
          <p:cNvPr id="20" name="Rounded Rectangle 19"/>
          <p:cNvSpPr/>
          <p:nvPr/>
        </p:nvSpPr>
        <p:spPr>
          <a:xfrm>
            <a:off x="640080" y="4343400"/>
            <a:ext cx="5120640" cy="822960"/>
          </a:xfrm>
          <a:prstGeom prst="roundRect">
            <a:avLst/>
          </a:prstGeom>
          <a:solidFill>
            <a:srgbClr val="141B2D"/>
          </a:solidFill>
          <a:ln w="12700">
            <a:solidFill>
              <a:srgbClr val="FF8C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21" name="TextBox 20"/>
          <p:cNvSpPr txBox="1"/>
          <p:nvPr/>
        </p:nvSpPr>
        <p:spPr>
          <a:xfrm>
            <a:off x="822960" y="4389120"/>
            <a:ext cx="4754880" cy="320040"/>
          </a:xfrm>
          <a:prstGeom prst="rect">
            <a:avLst/>
          </a:prstGeom>
          <a:noFill/>
        </p:spPr>
        <p:txBody>
          <a:bodyPr wrap="square">
            <a:spAutoFit/>
          </a:bodyPr>
          <a:lstStyle/>
          <a:p>
            <a:pPr algn="l">
              <a:defRPr sz="1400" b="1">
                <a:solidFill>
                  <a:srgbClr val="FF8C00"/>
                </a:solidFill>
                <a:latin typeface="Calibri"/>
              </a:defRPr>
            </a:pPr>
            <a:r>
              <a:t>Physical Layer</a:t>
            </a:r>
          </a:p>
        </p:txBody>
      </p:sp>
      <p:sp>
        <p:nvSpPr>
          <p:cNvPr id="22" name="TextBox 21"/>
          <p:cNvSpPr txBox="1"/>
          <p:nvPr/>
        </p:nvSpPr>
        <p:spPr>
          <a:xfrm>
            <a:off x="822960" y="4727448"/>
            <a:ext cx="4754880" cy="365760"/>
          </a:xfrm>
          <a:prstGeom prst="rect">
            <a:avLst/>
          </a:prstGeom>
          <a:noFill/>
        </p:spPr>
        <p:txBody>
          <a:bodyPr wrap="square">
            <a:spAutoFit/>
          </a:bodyPr>
          <a:lstStyle/>
          <a:p>
            <a:pPr algn="l">
              <a:defRPr sz="1000" b="0">
                <a:solidFill>
                  <a:srgbClr val="B0B8CC"/>
                </a:solidFill>
                <a:latin typeface="Calibri"/>
              </a:defRPr>
            </a:pPr>
            <a:r>
              <a:t>Optical 1550nm / Ka-band RF links</a:t>
            </a:r>
          </a:p>
        </p:txBody>
      </p:sp>
      <p:graphicFrame>
        <p:nvGraphicFramePr>
          <p:cNvPr id="23" name="Table 22"/>
          <p:cNvGraphicFramePr>
            <a:graphicFrameLocks noGrp="1"/>
          </p:cNvGraphicFramePr>
          <p:nvPr/>
        </p:nvGraphicFramePr>
        <p:xfrm>
          <a:off x="6126480" y="1463040"/>
          <a:ext cx="5120640" cy="2377440"/>
        </p:xfrm>
        <a:graphic>
          <a:graphicData uri="http://schemas.openxmlformats.org/drawingml/2006/table">
            <a:tbl>
              <a:tblPr firstRow="1" bandRow="1">
                <a:tableStyleId>{5C22544A-7EE6-4342-B048-85BDC9FD1C3A}</a:tableStyleId>
              </a:tblPr>
              <a:tblGrid>
                <a:gridCol w="1706880"/>
                <a:gridCol w="1706880"/>
                <a:gridCol w="1706880"/>
              </a:tblGrid>
              <a:tr h="396240">
                <a:tc>
                  <a:txBody>
                    <a:bodyPr/>
                    <a:lstStyle/>
                    <a:p>
                      <a:pPr algn="ctr">
                        <a:defRPr b="1" sz="1200">
                          <a:solidFill>
                            <a:srgbClr val="FFFFFF"/>
                          </a:solidFill>
                          <a:latin typeface="Calibri"/>
                        </a:defRPr>
                      </a:pPr>
                      <a:r>
                        <a:t>Priority</a:t>
                      </a:r>
                    </a:p>
                  </a:txBody>
                  <a:tcPr anchor="ctr" marL="73152" marR="73152" marT="36576" marB="36576">
                    <a:solidFill>
                      <a:srgbClr val="8B5CF6"/>
                    </a:solidFill>
                  </a:tcPr>
                </a:tc>
                <a:tc>
                  <a:txBody>
                    <a:bodyPr/>
                    <a:lstStyle/>
                    <a:p>
                      <a:pPr algn="ctr">
                        <a:defRPr b="1" sz="1200">
                          <a:solidFill>
                            <a:srgbClr val="FFFFFF"/>
                          </a:solidFill>
                          <a:latin typeface="Calibri"/>
                        </a:defRPr>
                      </a:pPr>
                      <a:r>
                        <a:t>Class</a:t>
                      </a:r>
                    </a:p>
                  </a:txBody>
                  <a:tcPr anchor="ctr" marL="73152" marR="73152" marT="36576" marB="36576">
                    <a:solidFill>
                      <a:srgbClr val="8B5CF6"/>
                    </a:solidFill>
                  </a:tcPr>
                </a:tc>
                <a:tc>
                  <a:txBody>
                    <a:bodyPr/>
                    <a:lstStyle/>
                    <a:p>
                      <a:pPr algn="ctr">
                        <a:defRPr b="1" sz="1200">
                          <a:solidFill>
                            <a:srgbClr val="FFFFFF"/>
                          </a:solidFill>
                          <a:latin typeface="Calibri"/>
                        </a:defRPr>
                      </a:pPr>
                      <a:r>
                        <a:t>Use Case</a:t>
                      </a:r>
                    </a:p>
                  </a:txBody>
                  <a:tcPr anchor="ctr" marL="73152" marR="73152" marT="36576" marB="36576">
                    <a:solidFill>
                      <a:srgbClr val="8B5CF6"/>
                    </a:solidFill>
                  </a:tcPr>
                </a:tc>
              </a:tr>
              <a:tr h="396240">
                <a:tc>
                  <a:txBody>
                    <a:bodyPr/>
                    <a:lstStyle/>
                    <a:p>
                      <a:pPr>
                        <a:defRPr sz="1100">
                          <a:solidFill>
                            <a:srgbClr val="B0B8CC"/>
                          </a:solidFill>
                          <a:latin typeface="Calibri"/>
                        </a:defRPr>
                      </a:pPr>
                      <a:r>
                        <a:t>P0</a:t>
                      </a:r>
                    </a:p>
                  </a:txBody>
                  <a:tcPr anchor="ctr" marL="73152" marR="73152" marT="36576" marB="36576">
                    <a:solidFill>
                      <a:srgbClr val="141B2D"/>
                    </a:solidFill>
                  </a:tcPr>
                </a:tc>
                <a:tc>
                  <a:txBody>
                    <a:bodyPr/>
                    <a:lstStyle/>
                    <a:p>
                      <a:pPr>
                        <a:defRPr sz="1100">
                          <a:solidFill>
                            <a:srgbClr val="B0B8CC"/>
                          </a:solidFill>
                          <a:latin typeface="Calibri"/>
                        </a:defRPr>
                      </a:pPr>
                      <a:r>
                        <a:t>EMERGENCY</a:t>
                      </a:r>
                    </a:p>
                  </a:txBody>
                  <a:tcPr anchor="ctr" marL="73152" marR="73152" marT="36576" marB="36576">
                    <a:solidFill>
                      <a:srgbClr val="141B2D"/>
                    </a:solidFill>
                  </a:tcPr>
                </a:tc>
                <a:tc>
                  <a:txBody>
                    <a:bodyPr/>
                    <a:lstStyle/>
                    <a:p>
                      <a:pPr>
                        <a:defRPr sz="1100">
                          <a:solidFill>
                            <a:srgbClr val="B0B8CC"/>
                          </a:solidFill>
                          <a:latin typeface="Calibri"/>
                        </a:defRPr>
                      </a:pPr>
                      <a:r>
                        <a:t>Life-critical alerts, abort commands</a:t>
                      </a:r>
                    </a:p>
                  </a:txBody>
                  <a:tcPr anchor="ctr" marL="73152" marR="73152" marT="36576" marB="36576">
                    <a:solidFill>
                      <a:srgbClr val="141B2D"/>
                    </a:solidFill>
                  </a:tcPr>
                </a:tc>
              </a:tr>
              <a:tr h="396240">
                <a:tc>
                  <a:txBody>
                    <a:bodyPr/>
                    <a:lstStyle/>
                    <a:p>
                      <a:pPr>
                        <a:defRPr sz="1100">
                          <a:solidFill>
                            <a:srgbClr val="B0B8CC"/>
                          </a:solidFill>
                          <a:latin typeface="Calibri"/>
                        </a:defRPr>
                      </a:pPr>
                      <a:r>
                        <a:t>P1</a:t>
                      </a:r>
                    </a:p>
                  </a:txBody>
                  <a:tcPr anchor="ctr" marL="73152" marR="73152" marT="36576" marB="36576">
                    <a:solidFill>
                      <a:srgbClr val="182236"/>
                    </a:solidFill>
                  </a:tcPr>
                </a:tc>
                <a:tc>
                  <a:txBody>
                    <a:bodyPr/>
                    <a:lstStyle/>
                    <a:p>
                      <a:pPr>
                        <a:defRPr sz="1100">
                          <a:solidFill>
                            <a:srgbClr val="B0B8CC"/>
                          </a:solidFill>
                          <a:latin typeface="Calibri"/>
                        </a:defRPr>
                      </a:pPr>
                      <a:r>
                        <a:t>URGENT</a:t>
                      </a:r>
                    </a:p>
                  </a:txBody>
                  <a:tcPr anchor="ctr" marL="73152" marR="73152" marT="36576" marB="36576">
                    <a:solidFill>
                      <a:srgbClr val="182236"/>
                    </a:solidFill>
                  </a:tcPr>
                </a:tc>
                <a:tc>
                  <a:txBody>
                    <a:bodyPr/>
                    <a:lstStyle/>
                    <a:p>
                      <a:pPr>
                        <a:defRPr sz="1100">
                          <a:solidFill>
                            <a:srgbClr val="B0B8CC"/>
                          </a:solidFill>
                          <a:latin typeface="Calibri"/>
                        </a:defRPr>
                      </a:pPr>
                      <a:r>
                        <a:t>Navigation corrections, hazard warnings</a:t>
                      </a:r>
                    </a:p>
                  </a:txBody>
                  <a:tcPr anchor="ctr" marL="73152" marR="73152" marT="36576" marB="36576">
                    <a:solidFill>
                      <a:srgbClr val="182236"/>
                    </a:solidFill>
                  </a:tcPr>
                </a:tc>
              </a:tr>
              <a:tr h="396240">
                <a:tc>
                  <a:txBody>
                    <a:bodyPr/>
                    <a:lstStyle/>
                    <a:p>
                      <a:pPr>
                        <a:defRPr sz="1100">
                          <a:solidFill>
                            <a:srgbClr val="B0B8CC"/>
                          </a:solidFill>
                          <a:latin typeface="Calibri"/>
                        </a:defRPr>
                      </a:pPr>
                      <a:r>
                        <a:t>P2</a:t>
                      </a:r>
                    </a:p>
                  </a:txBody>
                  <a:tcPr anchor="ctr" marL="73152" marR="73152" marT="36576" marB="36576">
                    <a:solidFill>
                      <a:srgbClr val="141B2D"/>
                    </a:solidFill>
                  </a:tcPr>
                </a:tc>
                <a:tc>
                  <a:txBody>
                    <a:bodyPr/>
                    <a:lstStyle/>
                    <a:p>
                      <a:pPr>
                        <a:defRPr sz="1100">
                          <a:solidFill>
                            <a:srgbClr val="B0B8CC"/>
                          </a:solidFill>
                          <a:latin typeface="Calibri"/>
                        </a:defRPr>
                      </a:pPr>
                      <a:r>
                        <a:t>NORMAL</a:t>
                      </a:r>
                    </a:p>
                  </a:txBody>
                  <a:tcPr anchor="ctr" marL="73152" marR="73152" marT="36576" marB="36576">
                    <a:solidFill>
                      <a:srgbClr val="141B2D"/>
                    </a:solidFill>
                  </a:tcPr>
                </a:tc>
                <a:tc>
                  <a:txBody>
                    <a:bodyPr/>
                    <a:lstStyle/>
                    <a:p>
                      <a:pPr>
                        <a:defRPr sz="1100">
                          <a:solidFill>
                            <a:srgbClr val="B0B8CC"/>
                          </a:solidFill>
                          <a:latin typeface="Calibri"/>
                        </a:defRPr>
                      </a:pPr>
                      <a:r>
                        <a:t>Telemetry, science data, commands</a:t>
                      </a:r>
                    </a:p>
                  </a:txBody>
                  <a:tcPr anchor="ctr" marL="73152" marR="73152" marT="36576" marB="36576">
                    <a:solidFill>
                      <a:srgbClr val="141B2D"/>
                    </a:solidFill>
                  </a:tcPr>
                </a:tc>
              </a:tr>
              <a:tr h="396240">
                <a:tc>
                  <a:txBody>
                    <a:bodyPr/>
                    <a:lstStyle/>
                    <a:p>
                      <a:pPr>
                        <a:defRPr sz="1100">
                          <a:solidFill>
                            <a:srgbClr val="B0B8CC"/>
                          </a:solidFill>
                          <a:latin typeface="Calibri"/>
                        </a:defRPr>
                      </a:pPr>
                      <a:r>
                        <a:t>P3</a:t>
                      </a:r>
                    </a:p>
                  </a:txBody>
                  <a:tcPr anchor="ctr" marL="73152" marR="73152" marT="36576" marB="36576">
                    <a:solidFill>
                      <a:srgbClr val="182236"/>
                    </a:solidFill>
                  </a:tcPr>
                </a:tc>
                <a:tc>
                  <a:txBody>
                    <a:bodyPr/>
                    <a:lstStyle/>
                    <a:p>
                      <a:pPr>
                        <a:defRPr sz="1100">
                          <a:solidFill>
                            <a:srgbClr val="B0B8CC"/>
                          </a:solidFill>
                          <a:latin typeface="Calibri"/>
                        </a:defRPr>
                      </a:pPr>
                      <a:r>
                        <a:t>LOW</a:t>
                      </a:r>
                    </a:p>
                  </a:txBody>
                  <a:tcPr anchor="ctr" marL="73152" marR="73152" marT="36576" marB="36576">
                    <a:solidFill>
                      <a:srgbClr val="182236"/>
                    </a:solidFill>
                  </a:tcPr>
                </a:tc>
                <a:tc>
                  <a:txBody>
                    <a:bodyPr/>
                    <a:lstStyle/>
                    <a:p>
                      <a:pPr>
                        <a:defRPr sz="1100">
                          <a:solidFill>
                            <a:srgbClr val="B0B8CC"/>
                          </a:solidFill>
                          <a:latin typeface="Calibri"/>
                        </a:defRPr>
                      </a:pPr>
                      <a:r>
                        <a:t>Software updates, bulk file transfer</a:t>
                      </a:r>
                    </a:p>
                  </a:txBody>
                  <a:tcPr anchor="ctr" marL="73152" marR="73152" marT="36576" marB="36576">
                    <a:solidFill>
                      <a:srgbClr val="182236"/>
                    </a:solidFill>
                  </a:tcPr>
                </a:tc>
              </a:tr>
              <a:tr h="396240">
                <a:tc>
                  <a:txBody>
                    <a:bodyPr/>
                    <a:lstStyle/>
                    <a:p>
                      <a:pPr>
                        <a:defRPr sz="1100">
                          <a:solidFill>
                            <a:srgbClr val="B0B8CC"/>
                          </a:solidFill>
                          <a:latin typeface="Calibri"/>
                        </a:defRPr>
                      </a:pPr>
                      <a:r>
                        <a:t>P4</a:t>
                      </a:r>
                    </a:p>
                  </a:txBody>
                  <a:tcPr anchor="ctr" marL="73152" marR="73152" marT="36576" marB="36576">
                    <a:solidFill>
                      <a:srgbClr val="141B2D"/>
                    </a:solidFill>
                  </a:tcPr>
                </a:tc>
                <a:tc>
                  <a:txBody>
                    <a:bodyPr/>
                    <a:lstStyle/>
                    <a:p>
                      <a:pPr>
                        <a:defRPr sz="1100">
                          <a:solidFill>
                            <a:srgbClr val="B0B8CC"/>
                          </a:solidFill>
                          <a:latin typeface="Calibri"/>
                        </a:defRPr>
                      </a:pPr>
                      <a:r>
                        <a:t>BULK</a:t>
                      </a:r>
                    </a:p>
                  </a:txBody>
                  <a:tcPr anchor="ctr" marL="73152" marR="73152" marT="36576" marB="36576">
                    <a:solidFill>
                      <a:srgbClr val="141B2D"/>
                    </a:solidFill>
                  </a:tcPr>
                </a:tc>
                <a:tc>
                  <a:txBody>
                    <a:bodyPr/>
                    <a:lstStyle/>
                    <a:p>
                      <a:pPr>
                        <a:defRPr sz="1100">
                          <a:solidFill>
                            <a:srgbClr val="B0B8CC"/>
                          </a:solidFill>
                          <a:latin typeface="Calibri"/>
                        </a:defRPr>
                      </a:pPr>
                      <a:r>
                        <a:t>Background sync, archival data</a:t>
                      </a:r>
                    </a:p>
                  </a:txBody>
                  <a:tcPr anchor="ctr" marL="73152" marR="73152" marT="36576" marB="36576">
                    <a:solidFill>
                      <a:srgbClr val="141B2D"/>
                    </a:solidFill>
                  </a:tcPr>
                </a:tc>
              </a:tr>
            </a:tbl>
          </a:graphicData>
        </a:graphic>
      </p:graphicFrame>
      <p:sp>
        <p:nvSpPr>
          <p:cNvPr id="24" name="TextBox 23"/>
          <p:cNvSpPr txBox="1"/>
          <p:nvPr/>
        </p:nvSpPr>
        <p:spPr>
          <a:xfrm>
            <a:off x="6126480" y="4023360"/>
            <a:ext cx="5120640" cy="320040"/>
          </a:xfrm>
          <a:prstGeom prst="rect">
            <a:avLst/>
          </a:prstGeom>
          <a:noFill/>
        </p:spPr>
        <p:txBody>
          <a:bodyPr wrap="square">
            <a:spAutoFit/>
          </a:bodyPr>
          <a:lstStyle/>
          <a:p>
            <a:pPr algn="l">
              <a:defRPr sz="1400" b="1">
                <a:solidFill>
                  <a:srgbClr val="00D4AA"/>
                </a:solidFill>
                <a:latin typeface="Calibri"/>
              </a:defRPr>
            </a:pPr>
            <a:r>
              <a:t>Store-and-Forward Steps</a:t>
            </a:r>
          </a:p>
        </p:txBody>
      </p:sp>
      <p:sp>
        <p:nvSpPr>
          <p:cNvPr id="25" name="Rectangle 24"/>
          <p:cNvSpPr/>
          <p:nvPr/>
        </p:nvSpPr>
        <p:spPr>
          <a:xfrm>
            <a:off x="6126480" y="4315968"/>
            <a:ext cx="1828800" cy="25400"/>
          </a:xfrm>
          <a:prstGeom prst="rect">
            <a:avLst/>
          </a:prstGeom>
          <a:solidFill>
            <a:srgbClr val="00D4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126480" y="4389120"/>
            <a:ext cx="5120640" cy="274320"/>
          </a:xfrm>
          <a:prstGeom prst="rect">
            <a:avLst/>
          </a:prstGeom>
          <a:noFill/>
        </p:spPr>
        <p:txBody>
          <a:bodyPr wrap="square">
            <a:spAutoFit/>
          </a:bodyPr>
          <a:lstStyle/>
          <a:p>
            <a:pPr algn="l">
              <a:defRPr sz="1000" b="0">
                <a:solidFill>
                  <a:srgbClr val="B0B8CC"/>
                </a:solidFill>
                <a:latin typeface="Calibri"/>
              </a:defRPr>
            </a:pPr>
            <a:r>
              <a:t>1. Bundle created at source with destination EID + TTL</a:t>
            </a:r>
          </a:p>
        </p:txBody>
      </p:sp>
      <p:sp>
        <p:nvSpPr>
          <p:cNvPr id="27" name="TextBox 26"/>
          <p:cNvSpPr txBox="1"/>
          <p:nvPr/>
        </p:nvSpPr>
        <p:spPr>
          <a:xfrm>
            <a:off x="6126480" y="4663440"/>
            <a:ext cx="5120640" cy="274320"/>
          </a:xfrm>
          <a:prstGeom prst="rect">
            <a:avLst/>
          </a:prstGeom>
          <a:noFill/>
        </p:spPr>
        <p:txBody>
          <a:bodyPr wrap="square">
            <a:spAutoFit/>
          </a:bodyPr>
          <a:lstStyle/>
          <a:p>
            <a:pPr algn="l">
              <a:defRPr sz="1000" b="0">
                <a:solidFill>
                  <a:srgbClr val="B0B8CC"/>
                </a:solidFill>
                <a:latin typeface="Calibri"/>
              </a:defRPr>
            </a:pPr>
            <a:r>
              <a:t>2. Node stores bundle in priority queue (buffer mgmt)</a:t>
            </a:r>
          </a:p>
        </p:txBody>
      </p:sp>
      <p:sp>
        <p:nvSpPr>
          <p:cNvPr id="28" name="TextBox 27"/>
          <p:cNvSpPr txBox="1"/>
          <p:nvPr/>
        </p:nvSpPr>
        <p:spPr>
          <a:xfrm>
            <a:off x="6126480" y="4937760"/>
            <a:ext cx="5120640" cy="274320"/>
          </a:xfrm>
          <a:prstGeom prst="rect">
            <a:avLst/>
          </a:prstGeom>
          <a:noFill/>
        </p:spPr>
        <p:txBody>
          <a:bodyPr wrap="square">
            <a:spAutoFit/>
          </a:bodyPr>
          <a:lstStyle/>
          <a:p>
            <a:pPr algn="l">
              <a:defRPr sz="1000" b="0">
                <a:solidFill>
                  <a:srgbClr val="B0B8CC"/>
                </a:solidFill>
                <a:latin typeface="Calibri"/>
              </a:defRPr>
            </a:pPr>
            <a:r>
              <a:t>3. Contact window opens → best next-hop selected by RL</a:t>
            </a:r>
          </a:p>
        </p:txBody>
      </p:sp>
      <p:sp>
        <p:nvSpPr>
          <p:cNvPr id="29" name="TextBox 28"/>
          <p:cNvSpPr txBox="1"/>
          <p:nvPr/>
        </p:nvSpPr>
        <p:spPr>
          <a:xfrm>
            <a:off x="6126480" y="5212080"/>
            <a:ext cx="5120640" cy="274320"/>
          </a:xfrm>
          <a:prstGeom prst="rect">
            <a:avLst/>
          </a:prstGeom>
          <a:noFill/>
        </p:spPr>
        <p:txBody>
          <a:bodyPr wrap="square">
            <a:spAutoFit/>
          </a:bodyPr>
          <a:lstStyle/>
          <a:p>
            <a:pPr algn="l">
              <a:defRPr sz="1000" b="0">
                <a:solidFill>
                  <a:srgbClr val="B0B8CC"/>
                </a:solidFill>
                <a:latin typeface="Calibri"/>
              </a:defRPr>
            </a:pPr>
            <a:r>
              <a:t>4. Bundle transmitted via convergence layer (LTP/TCPCL)</a:t>
            </a:r>
          </a:p>
        </p:txBody>
      </p:sp>
      <p:sp>
        <p:nvSpPr>
          <p:cNvPr id="30" name="TextBox 29"/>
          <p:cNvSpPr txBox="1"/>
          <p:nvPr/>
        </p:nvSpPr>
        <p:spPr>
          <a:xfrm>
            <a:off x="6126480" y="5486400"/>
            <a:ext cx="5120640" cy="274320"/>
          </a:xfrm>
          <a:prstGeom prst="rect">
            <a:avLst/>
          </a:prstGeom>
          <a:noFill/>
        </p:spPr>
        <p:txBody>
          <a:bodyPr wrap="square">
            <a:spAutoFit/>
          </a:bodyPr>
          <a:lstStyle/>
          <a:p>
            <a:pPr algn="l">
              <a:defRPr sz="1000" b="0">
                <a:solidFill>
                  <a:srgbClr val="B0B8CC"/>
                </a:solidFill>
                <a:latin typeface="Calibri"/>
              </a:defRPr>
            </a:pPr>
            <a:r>
              <a:t>5. Custody transfer confirms; repeat until destination</a:t>
            </a:r>
          </a:p>
        </p:txBody>
      </p:sp>
      <p:sp>
        <p:nvSpPr>
          <p:cNvPr id="31" name="Rounded Rectangle 30"/>
          <p:cNvSpPr/>
          <p:nvPr/>
        </p:nvSpPr>
        <p:spPr>
          <a:xfrm>
            <a:off x="640080" y="5669280"/>
            <a:ext cx="10607040" cy="640080"/>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p>
        </p:txBody>
      </p:sp>
      <p:sp>
        <p:nvSpPr>
          <p:cNvPr id="32" name="TextBox 31"/>
          <p:cNvSpPr txBox="1"/>
          <p:nvPr/>
        </p:nvSpPr>
        <p:spPr>
          <a:xfrm>
            <a:off x="822960" y="5760720"/>
            <a:ext cx="10241280" cy="457200"/>
          </a:xfrm>
          <a:prstGeom prst="rect">
            <a:avLst/>
          </a:prstGeom>
          <a:noFill/>
        </p:spPr>
        <p:txBody>
          <a:bodyPr wrap="square">
            <a:spAutoFit/>
          </a:bodyPr>
          <a:lstStyle/>
          <a:p>
            <a:pPr algn="ctr">
              <a:defRPr sz="1100" b="0">
                <a:solidFill>
                  <a:srgbClr val="009EFF"/>
                </a:solidFill>
                <a:latin typeface="Calibri"/>
              </a:defRPr>
            </a:pPr>
            <a:r>
              <a:t>Standards: RFC 9171 (BPv7)  •  RFC 4838 (DTN Arch)  •  RFC 5326 (LTP)  •  CCSDS 734.2-B-1 (Bundle Protocol)  •  CCSDS 734.3-B-1 (SABR)</a:t>
            </a:r>
          </a:p>
        </p:txBody>
      </p:sp>
    </p:spTree>
  </p:cSld>
  <p:transition spd="med" advClick="1">
    <p:push dir="l"/>
  </p:transition>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BUNDLE PRIORITY CLASSES</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8B5CF6"/>
                </a:solidFill>
                <a:latin typeface="Calibri"/>
              </a:defRPr>
            </a:pPr>
            <a:r>
              <a:t>BPv7 QoS Tiers</a:t>
            </a:r>
          </a:p>
        </p:txBody>
      </p:sp>
      <p:sp>
        <p:nvSpPr>
          <p:cNvPr id="4" name="Rectangle 3"/>
          <p:cNvSpPr/>
          <p:nvPr/>
        </p:nvSpPr>
        <p:spPr>
          <a:xfrm>
            <a:off x="640080" y="1234440"/>
            <a:ext cx="2286000" cy="38100"/>
          </a:xfrm>
          <a:prstGeom prst="rect">
            <a:avLst/>
          </a:prstGeom>
          <a:solidFill>
            <a:srgbClr val="8B5C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bundle_priority_classes.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Five priority levels from P0 Emergency to P4 Bulk ensure critical data arrives first</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[9] RFC 9171  ·  [2] CCSDS 734.2-B-1</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12 / 50</a:t>
            </a:r>
          </a:p>
        </p:txBody>
      </p:sp>
    </p:spTree>
  </p:cSld>
  <p:transition spd="med" advClick="1">
    <p:fade/>
  </p:transition>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274320"/>
            <a:ext cx="8229600" cy="548640"/>
          </a:xfrm>
          <a:prstGeom prst="rect">
            <a:avLst/>
          </a:prstGeom>
          <a:noFill/>
        </p:spPr>
        <p:txBody>
          <a:bodyPr wrap="square">
            <a:spAutoFit/>
          </a:bodyPr>
          <a:lstStyle/>
          <a:p>
            <a:pPr algn="l">
              <a:defRPr sz="3200" b="1">
                <a:solidFill>
                  <a:srgbClr val="FFFFFF"/>
                </a:solidFill>
                <a:latin typeface="Calibri"/>
              </a:defRPr>
            </a:pPr>
            <a:r>
              <a:t>DTN STORE-AND-FORWARD</a:t>
            </a:r>
          </a:p>
        </p:txBody>
      </p:sp>
      <p:sp>
        <p:nvSpPr>
          <p:cNvPr id="3" name="TextBox 2"/>
          <p:cNvSpPr txBox="1"/>
          <p:nvPr/>
        </p:nvSpPr>
        <p:spPr>
          <a:xfrm>
            <a:off x="548640" y="822960"/>
            <a:ext cx="8229600" cy="365760"/>
          </a:xfrm>
          <a:prstGeom prst="rect">
            <a:avLst/>
          </a:prstGeom>
          <a:noFill/>
        </p:spPr>
        <p:txBody>
          <a:bodyPr wrap="square">
            <a:spAutoFit/>
          </a:bodyPr>
          <a:lstStyle/>
          <a:p>
            <a:pPr algn="l">
              <a:defRPr sz="1600" b="0">
                <a:solidFill>
                  <a:srgbClr val="00D4AA"/>
                </a:solidFill>
                <a:latin typeface="Calibri"/>
              </a:defRPr>
            </a:pPr>
            <a:r>
              <a:t>How It Works</a:t>
            </a:r>
          </a:p>
        </p:txBody>
      </p:sp>
      <p:sp>
        <p:nvSpPr>
          <p:cNvPr id="4" name="Rectangle 3"/>
          <p:cNvSpPr/>
          <p:nvPr/>
        </p:nvSpPr>
        <p:spPr>
          <a:xfrm>
            <a:off x="548640" y="1234440"/>
            <a:ext cx="2286000" cy="3810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365760" y="1463040"/>
            <a:ext cx="4023360" cy="2560320"/>
          </a:xfrm>
          <a:prstGeom prst="roundRect">
            <a:avLst/>
          </a:prstGeom>
          <a:solidFill>
            <a:srgbClr val="141B2D"/>
          </a:solidFill>
          <a:ln w="12700">
            <a:solidFill>
              <a:srgbClr val="FF4D4D"/>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r>
              <a:t>TCP/IP in Space — Fails</a:t>
            </a:r>
          </a:p>
          <a:p>
            <a:pPr algn="l">
              <a:spcBef>
                <a:spcPts val="200"/>
              </a:spcBef>
              <a:spcAft>
                <a:spcPts val="200"/>
              </a:spcAft>
              <a:defRPr sz="1300" b="0">
                <a:solidFill>
                  <a:srgbClr val="B0B8CC"/>
                </a:solidFill>
                <a:latin typeface="Calibri"/>
              </a:defRPr>
            </a:pPr>
            <a:r>
              <a:t>Requires continuous end-to-end connection</a:t>
            </a:r>
          </a:p>
          <a:p>
            <a:pPr algn="l">
              <a:spcBef>
                <a:spcPts val="200"/>
              </a:spcBef>
              <a:spcAft>
                <a:spcPts val="200"/>
              </a:spcAft>
              <a:defRPr sz="1300" b="0">
                <a:solidFill>
                  <a:srgbClr val="B0B8CC"/>
                </a:solidFill>
                <a:latin typeface="Calibri"/>
              </a:defRPr>
            </a:pPr>
            <a:r>
              <a:t>Round-trip time &gt; 40 minutes breaks ACKs</a:t>
            </a:r>
          </a:p>
          <a:p>
            <a:pPr algn="l">
              <a:spcBef>
                <a:spcPts val="200"/>
              </a:spcBef>
              <a:spcAft>
                <a:spcPts val="200"/>
              </a:spcAft>
              <a:defRPr sz="1300" b="0">
                <a:solidFill>
                  <a:srgbClr val="B0B8CC"/>
                </a:solidFill>
                <a:latin typeface="Calibri"/>
              </a:defRPr>
            </a:pPr>
            <a:r>
              <a:t>Packet loss triggers aggressive retransmission</a:t>
            </a:r>
          </a:p>
          <a:p>
            <a:pPr algn="l">
              <a:spcBef>
                <a:spcPts val="200"/>
              </a:spcBef>
              <a:spcAft>
                <a:spcPts val="200"/>
              </a:spcAft>
              <a:defRPr sz="1300" b="0">
                <a:solidFill>
                  <a:srgbClr val="B0B8CC"/>
                </a:solidFill>
                <a:latin typeface="Calibri"/>
              </a:defRPr>
            </a:pPr>
            <a:r>
              <a:t>Congestion control collapses at interplanetary scale</a:t>
            </a:r>
          </a:p>
        </p:txBody>
      </p:sp>
      <p:sp>
        <p:nvSpPr>
          <p:cNvPr id="6" name="Rounded Rectangle 5"/>
          <p:cNvSpPr/>
          <p:nvPr/>
        </p:nvSpPr>
        <p:spPr>
          <a:xfrm>
            <a:off x="4754880" y="1463040"/>
            <a:ext cx="4023360" cy="2560320"/>
          </a:xfrm>
          <a:prstGeom prst="roundRect">
            <a:avLst/>
          </a:prstGeom>
          <a:solidFill>
            <a:srgbClr val="141B2D"/>
          </a:solidFill>
          <a:ln w="12700">
            <a:solidFill>
              <a:srgbClr val="00D4AA"/>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r>
              <a:t>DTN Works</a:t>
            </a:r>
          </a:p>
          <a:p>
            <a:pPr algn="l">
              <a:spcBef>
                <a:spcPts val="200"/>
              </a:spcBef>
              <a:spcAft>
                <a:spcPts val="200"/>
              </a:spcAft>
              <a:defRPr sz="1300" b="0">
                <a:solidFill>
                  <a:srgbClr val="B0B8CC"/>
                </a:solidFill>
                <a:latin typeface="Calibri"/>
              </a:defRPr>
            </a:pPr>
            <a:r>
              <a:t>Store-and-forward: custody transfer at each hop</a:t>
            </a:r>
          </a:p>
          <a:p>
            <a:pPr algn="l">
              <a:spcBef>
                <a:spcPts val="200"/>
              </a:spcBef>
              <a:spcAft>
                <a:spcPts val="200"/>
              </a:spcAft>
              <a:defRPr sz="1300" b="0">
                <a:solidFill>
                  <a:srgbClr val="B0B8CC"/>
                </a:solidFill>
                <a:latin typeface="Calibri"/>
              </a:defRPr>
            </a:pPr>
            <a:r>
              <a:t>Bundle Protocol v7 (RFC 9171) — no end-to-end session</a:t>
            </a:r>
          </a:p>
          <a:p>
            <a:pPr algn="l">
              <a:spcBef>
                <a:spcPts val="200"/>
              </a:spcBef>
              <a:spcAft>
                <a:spcPts val="200"/>
              </a:spcAft>
              <a:defRPr sz="1300" b="0">
                <a:solidFill>
                  <a:srgbClr val="B0B8CC"/>
                </a:solidFill>
                <a:latin typeface="Calibri"/>
              </a:defRPr>
            </a:pPr>
            <a:r>
              <a:t>Opportunistic contacts exploited automatically</a:t>
            </a:r>
          </a:p>
          <a:p>
            <a:pPr algn="l">
              <a:spcBef>
                <a:spcPts val="200"/>
              </a:spcBef>
              <a:spcAft>
                <a:spcPts val="200"/>
              </a:spcAft>
              <a:defRPr sz="1300" b="0">
                <a:solidFill>
                  <a:srgbClr val="B0B8CC"/>
                </a:solidFill>
                <a:latin typeface="Calibri"/>
              </a:defRPr>
            </a:pPr>
            <a:r>
              <a:t>Tolerates hours-to-days of link disruption</a:t>
            </a:r>
          </a:p>
        </p:txBody>
      </p:sp>
      <p:sp>
        <p:nvSpPr>
          <p:cNvPr id="7" name="Rounded Rectangle 6"/>
          <p:cNvSpPr/>
          <p:nvPr/>
        </p:nvSpPr>
        <p:spPr>
          <a:xfrm>
            <a:off x="274320" y="4251960"/>
            <a:ext cx="2743200" cy="2377440"/>
          </a:xfrm>
          <a:prstGeom prst="roundRect">
            <a:avLst/>
          </a:prstGeom>
          <a:solidFill>
            <a:srgbClr val="141B2D"/>
          </a:solidFill>
          <a:ln w="12700">
            <a:solidFill>
              <a:srgbClr val="00D4AA"/>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r>
              <a:t>LTP (RFC 5326)</a:t>
            </a:r>
          </a:p>
          <a:p>
            <a:pPr algn="l">
              <a:spcBef>
                <a:spcPts val="200"/>
              </a:spcBef>
              <a:spcAft>
                <a:spcPts val="200"/>
              </a:spcAft>
              <a:defRPr sz="1300" b="0">
                <a:solidFill>
                  <a:srgbClr val="B0B8CC"/>
                </a:solidFill>
                <a:latin typeface="Calibri"/>
              </a:defRPr>
            </a:pPr>
            <a:r>
              <a:t>Licklider Transmission Protocol</a:t>
            </a:r>
          </a:p>
          <a:p>
            <a:pPr algn="l">
              <a:spcBef>
                <a:spcPts val="200"/>
              </a:spcBef>
              <a:spcAft>
                <a:spcPts val="200"/>
              </a:spcAft>
              <a:defRPr sz="1300" b="0">
                <a:solidFill>
                  <a:srgbClr val="B0B8CC"/>
                </a:solidFill>
                <a:latin typeface="Calibri"/>
              </a:defRPr>
            </a:pPr>
            <a:r>
              <a:t>RFC 5326 — deep-space links</a:t>
            </a:r>
          </a:p>
          <a:p>
            <a:pPr algn="l">
              <a:spcBef>
                <a:spcPts val="200"/>
              </a:spcBef>
              <a:spcAft>
                <a:spcPts val="200"/>
              </a:spcAft>
              <a:defRPr sz="1300" b="0">
                <a:solidFill>
                  <a:srgbClr val="B0B8CC"/>
                </a:solidFill>
                <a:latin typeface="Calibri"/>
              </a:defRPr>
            </a:pPr>
            <a:r>
              <a:t>Reliable segments + retransmission</a:t>
            </a:r>
          </a:p>
          <a:p>
            <a:pPr algn="l">
              <a:spcBef>
                <a:spcPts val="200"/>
              </a:spcBef>
              <a:spcAft>
                <a:spcPts val="200"/>
              </a:spcAft>
              <a:defRPr sz="1300" b="0">
                <a:solidFill>
                  <a:srgbClr val="B0B8CC"/>
                </a:solidFill>
                <a:latin typeface="Calibri"/>
              </a:defRPr>
            </a:pPr>
            <a:r>
              <a:t>Handles long light-time delays</a:t>
            </a:r>
          </a:p>
        </p:txBody>
      </p:sp>
      <p:sp>
        <p:nvSpPr>
          <p:cNvPr id="8" name="Rounded Rectangle 7"/>
          <p:cNvSpPr/>
          <p:nvPr/>
        </p:nvSpPr>
        <p:spPr>
          <a:xfrm>
            <a:off x="3200400" y="4251960"/>
            <a:ext cx="2743200" cy="2377440"/>
          </a:xfrm>
          <a:prstGeom prst="roundRect">
            <a:avLst/>
          </a:prstGeom>
          <a:solidFill>
            <a:srgbClr val="141B2D"/>
          </a:solidFill>
          <a:ln w="12700">
            <a:solidFill>
              <a:srgbClr val="2ECC71"/>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r>
              <a:t>TCPCL (RFC 7242)</a:t>
            </a:r>
          </a:p>
          <a:p>
            <a:pPr algn="l">
              <a:spcBef>
                <a:spcPts val="200"/>
              </a:spcBef>
              <a:spcAft>
                <a:spcPts val="200"/>
              </a:spcAft>
              <a:defRPr sz="1300" b="0">
                <a:solidFill>
                  <a:srgbClr val="B0B8CC"/>
                </a:solidFill>
                <a:latin typeface="Calibri"/>
              </a:defRPr>
            </a:pPr>
            <a:r>
              <a:t>TCP Convergence Layer</a:t>
            </a:r>
          </a:p>
          <a:p>
            <a:pPr algn="l">
              <a:spcBef>
                <a:spcPts val="200"/>
              </a:spcBef>
              <a:spcAft>
                <a:spcPts val="200"/>
              </a:spcAft>
              <a:defRPr sz="1300" b="0">
                <a:solidFill>
                  <a:srgbClr val="B0B8CC"/>
                </a:solidFill>
                <a:latin typeface="Calibri"/>
              </a:defRPr>
            </a:pPr>
            <a:r>
              <a:t>RFC 7242 — Earth segment</a:t>
            </a:r>
          </a:p>
          <a:p>
            <a:pPr algn="l">
              <a:spcBef>
                <a:spcPts val="200"/>
              </a:spcBef>
              <a:spcAft>
                <a:spcPts val="200"/>
              </a:spcAft>
              <a:defRPr sz="1300" b="0">
                <a:solidFill>
                  <a:srgbClr val="B0B8CC"/>
                </a:solidFill>
                <a:latin typeface="Calibri"/>
              </a:defRPr>
            </a:pPr>
            <a:r>
              <a:t>Session management over TCP</a:t>
            </a:r>
          </a:p>
          <a:p>
            <a:pPr algn="l">
              <a:spcBef>
                <a:spcPts val="200"/>
              </a:spcBef>
              <a:spcAft>
                <a:spcPts val="200"/>
              </a:spcAft>
              <a:defRPr sz="1300" b="0">
                <a:solidFill>
                  <a:srgbClr val="B0B8CC"/>
                </a:solidFill>
                <a:latin typeface="Calibri"/>
              </a:defRPr>
            </a:pPr>
            <a:r>
              <a:t>Reliable terrestrial backhaul</a:t>
            </a:r>
          </a:p>
        </p:txBody>
      </p:sp>
      <p:sp>
        <p:nvSpPr>
          <p:cNvPr id="9" name="Rounded Rectangle 8"/>
          <p:cNvSpPr/>
          <p:nvPr/>
        </p:nvSpPr>
        <p:spPr>
          <a:xfrm>
            <a:off x="6126480" y="4251960"/>
            <a:ext cx="2743200" cy="2377440"/>
          </a:xfrm>
          <a:prstGeom prst="roundRect">
            <a:avLst/>
          </a:prstGeom>
          <a:solidFill>
            <a:srgbClr val="141B2D"/>
          </a:solidFill>
          <a:ln w="12700">
            <a:solidFill>
              <a:srgbClr val="FF8C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r>
              <a:t>UDP-CL</a:t>
            </a:r>
          </a:p>
          <a:p>
            <a:pPr algn="l">
              <a:spcBef>
                <a:spcPts val="200"/>
              </a:spcBef>
              <a:spcAft>
                <a:spcPts val="200"/>
              </a:spcAft>
              <a:defRPr sz="1300" b="0">
                <a:solidFill>
                  <a:srgbClr val="B0B8CC"/>
                </a:solidFill>
                <a:latin typeface="Calibri"/>
              </a:defRPr>
            </a:pPr>
            <a:r>
              <a:t>UDP Convergence Layer</a:t>
            </a:r>
          </a:p>
          <a:p>
            <a:pPr algn="l">
              <a:spcBef>
                <a:spcPts val="200"/>
              </a:spcBef>
              <a:spcAft>
                <a:spcPts val="200"/>
              </a:spcAft>
              <a:defRPr sz="1300" b="0">
                <a:solidFill>
                  <a:srgbClr val="B0B8CC"/>
                </a:solidFill>
                <a:latin typeface="Calibri"/>
              </a:defRPr>
            </a:pPr>
            <a:r>
              <a:t>Optical inter-satellite links</a:t>
            </a:r>
          </a:p>
          <a:p>
            <a:pPr algn="l">
              <a:spcBef>
                <a:spcPts val="200"/>
              </a:spcBef>
              <a:spcAft>
                <a:spcPts val="200"/>
              </a:spcAft>
              <a:defRPr sz="1300" b="0">
                <a:solidFill>
                  <a:srgbClr val="B0B8CC"/>
                </a:solidFill>
                <a:latin typeface="Calibri"/>
              </a:defRPr>
            </a:pPr>
            <a:r>
              <a:t>Fragmentation + loss simulation</a:t>
            </a:r>
          </a:p>
          <a:p>
            <a:pPr algn="l">
              <a:spcBef>
                <a:spcPts val="200"/>
              </a:spcBef>
              <a:spcAft>
                <a:spcPts val="200"/>
              </a:spcAft>
              <a:defRPr sz="1300" b="0">
                <a:solidFill>
                  <a:srgbClr val="B0B8CC"/>
                </a:solidFill>
                <a:latin typeface="Calibri"/>
              </a:defRPr>
            </a:pPr>
            <a:r>
              <a:t>Low-latency mesh forwarding</a:t>
            </a:r>
          </a:p>
        </p:txBody>
      </p:sp>
      <p:sp>
        <p:nvSpPr>
          <p:cNvPr id="10" name="TextBox 9"/>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[9] RFC 9171  ·  [10] RFC 5326  ·  [11] RFC 7242</a:t>
            </a:r>
          </a:p>
        </p:txBody>
      </p:sp>
      <p:sp>
        <p:nvSpPr>
          <p:cNvPr id="11" name="TextBox 10"/>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12" name="TextBox 11"/>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13 / 50</a:t>
            </a:r>
          </a:p>
        </p:txBody>
      </p:sp>
    </p:spTree>
  </p:cSld>
  <p:transition spd="med" advClick="1">
    <p:fade/>
  </p:transition>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274320"/>
            <a:ext cx="8229600" cy="548640"/>
          </a:xfrm>
          <a:prstGeom prst="rect">
            <a:avLst/>
          </a:prstGeom>
          <a:noFill/>
        </p:spPr>
        <p:txBody>
          <a:bodyPr wrap="square">
            <a:spAutoFit/>
          </a:bodyPr>
          <a:lstStyle/>
          <a:p>
            <a:pPr algn="l">
              <a:defRPr sz="3200" b="1">
                <a:solidFill>
                  <a:srgbClr val="FFFFFF"/>
                </a:solidFill>
                <a:latin typeface="Calibri"/>
              </a:defRPr>
            </a:pPr>
            <a:r>
              <a:t>NETWORK TOPOLOGY</a:t>
            </a:r>
          </a:p>
        </p:txBody>
      </p:sp>
      <p:sp>
        <p:nvSpPr>
          <p:cNvPr id="3" name="TextBox 2"/>
          <p:cNvSpPr txBox="1"/>
          <p:nvPr/>
        </p:nvSpPr>
        <p:spPr>
          <a:xfrm>
            <a:off x="548640" y="822960"/>
            <a:ext cx="8229600" cy="365760"/>
          </a:xfrm>
          <a:prstGeom prst="rect">
            <a:avLst/>
          </a:prstGeom>
          <a:noFill/>
        </p:spPr>
        <p:txBody>
          <a:bodyPr wrap="square">
            <a:spAutoFit/>
          </a:bodyPr>
          <a:lstStyle/>
          <a:p>
            <a:pPr algn="l">
              <a:defRPr sz="1600" b="0">
                <a:solidFill>
                  <a:srgbClr val="00D4AA"/>
                </a:solidFill>
                <a:latin typeface="Calibri"/>
              </a:defRPr>
            </a:pPr>
            <a:r>
              <a:t>241 Nodes, 5 Tiers</a:t>
            </a:r>
          </a:p>
        </p:txBody>
      </p:sp>
      <p:sp>
        <p:nvSpPr>
          <p:cNvPr id="4" name="Rectangle 3"/>
          <p:cNvSpPr/>
          <p:nvPr/>
        </p:nvSpPr>
        <p:spPr>
          <a:xfrm>
            <a:off x="548640" y="1234440"/>
            <a:ext cx="2286000" cy="3810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365760" y="1463040"/>
            <a:ext cx="73152" cy="59436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38912" y="1463040"/>
            <a:ext cx="4480560" cy="594360"/>
          </a:xfrm>
          <a:prstGeom prst="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lIns="101600" tIns="25400"/>
          <a:lstStyle/>
          <a:p>
            <a:pPr algn="ctr">
              <a:defRPr sz="1100" b="1">
                <a:solidFill>
                  <a:srgbClr val="FFFFFF"/>
                </a:solidFill>
              </a:defRPr>
            </a:pPr>
            <a:r>
              <a:t>T1  Earth Ground</a:t>
            </a:r>
          </a:p>
          <a:p>
            <a:pPr algn="l">
              <a:spcBef>
                <a:spcPts val="400"/>
              </a:spcBef>
              <a:spcAft>
                <a:spcPts val="400"/>
              </a:spcAft>
              <a:defRPr sz="800" b="0">
                <a:solidFill>
                  <a:srgbClr val="B0B8CC"/>
                </a:solidFill>
                <a:latin typeface="Calibri"/>
              </a:defRPr>
            </a:pPr>
            <a:r>
              <a:t>5 nodes — 3 DSN (Goldstone, Madrid, Canberra) + MOC + SOC</a:t>
            </a:r>
          </a:p>
        </p:txBody>
      </p:sp>
      <p:sp>
        <p:nvSpPr>
          <p:cNvPr id="7" name="Rectangle 6"/>
          <p:cNvSpPr/>
          <p:nvPr/>
        </p:nvSpPr>
        <p:spPr>
          <a:xfrm>
            <a:off x="365760" y="2176272"/>
            <a:ext cx="73152" cy="594360"/>
          </a:xfrm>
          <a:prstGeom prst="rect">
            <a:avLst/>
          </a:prstGeom>
          <a:solidFill>
            <a:srgbClr val="8B5C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438912" y="2176272"/>
            <a:ext cx="4480560" cy="594360"/>
          </a:xfrm>
          <a:prstGeom prst="rect">
            <a:avLst/>
          </a:prstGeom>
          <a:solidFill>
            <a:srgbClr val="141B2D"/>
          </a:solidFill>
          <a:ln w="12700">
            <a:solidFill>
              <a:srgbClr val="8B5CF6"/>
            </a:solidFill>
          </a:ln>
          <a:effectLst/>
        </p:spPr>
        <p:style>
          <a:lnRef idx="1">
            <a:schemeClr val="accent1"/>
          </a:lnRef>
          <a:fillRef idx="3">
            <a:schemeClr val="accent1"/>
          </a:fillRef>
          <a:effectRef idx="2">
            <a:schemeClr val="accent1"/>
          </a:effectRef>
          <a:fontRef idx="minor">
            <a:schemeClr val="lt1"/>
          </a:fontRef>
        </p:style>
        <p:txBody>
          <a:bodyPr rtlCol="0" anchor="ctr" wrap="square" lIns="101600" tIns="25400"/>
          <a:lstStyle/>
          <a:p>
            <a:pPr algn="ctr">
              <a:defRPr sz="1100" b="1">
                <a:solidFill>
                  <a:srgbClr val="FFFFFF"/>
                </a:solidFill>
              </a:defRPr>
            </a:pPr>
            <a:r>
              <a:t>T2  Earth Orbital</a:t>
            </a:r>
          </a:p>
          <a:p>
            <a:pPr algn="l">
              <a:spcBef>
                <a:spcPts val="400"/>
              </a:spcBef>
              <a:spcAft>
                <a:spcPts val="400"/>
              </a:spcAft>
              <a:defRPr sz="800" b="0">
                <a:solidFill>
                  <a:srgbClr val="B0B8CC"/>
                </a:solidFill>
                <a:latin typeface="Calibri"/>
              </a:defRPr>
            </a:pPr>
            <a:r>
              <a:t>51 nodes — 3 GEO relays + 48 LEO laser constellation</a:t>
            </a:r>
          </a:p>
        </p:txBody>
      </p:sp>
      <p:sp>
        <p:nvSpPr>
          <p:cNvPr id="9" name="Rectangle 8"/>
          <p:cNvSpPr/>
          <p:nvPr/>
        </p:nvSpPr>
        <p:spPr>
          <a:xfrm>
            <a:off x="365760" y="2889504"/>
            <a:ext cx="73152" cy="594360"/>
          </a:xfrm>
          <a:prstGeom prst="rect">
            <a:avLst/>
          </a:prstGeom>
          <a:solidFill>
            <a:srgbClr val="FF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38912" y="2889504"/>
            <a:ext cx="4480560" cy="594360"/>
          </a:xfrm>
          <a:prstGeom prst="rect">
            <a:avLst/>
          </a:prstGeom>
          <a:solidFill>
            <a:srgbClr val="141B2D"/>
          </a:solidFill>
          <a:ln w="12700">
            <a:solidFill>
              <a:srgbClr val="FF8C00"/>
            </a:solidFill>
          </a:ln>
          <a:effectLst/>
        </p:spPr>
        <p:style>
          <a:lnRef idx="1">
            <a:schemeClr val="accent1"/>
          </a:lnRef>
          <a:fillRef idx="3">
            <a:schemeClr val="accent1"/>
          </a:fillRef>
          <a:effectRef idx="2">
            <a:schemeClr val="accent1"/>
          </a:effectRef>
          <a:fontRef idx="minor">
            <a:schemeClr val="lt1"/>
          </a:fontRef>
        </p:style>
        <p:txBody>
          <a:bodyPr rtlCol="0" anchor="ctr" wrap="square" lIns="101600" tIns="25400"/>
          <a:lstStyle/>
          <a:p>
            <a:pPr algn="ctr">
              <a:defRPr sz="1100" b="1">
                <a:solidFill>
                  <a:srgbClr val="FFFFFF"/>
                </a:solidFill>
              </a:defRPr>
            </a:pPr>
            <a:r>
              <a:t>T3  Deep Space Transit</a:t>
            </a:r>
          </a:p>
          <a:p>
            <a:pPr algn="l">
              <a:spcBef>
                <a:spcPts val="400"/>
              </a:spcBef>
              <a:spcAft>
                <a:spcPts val="400"/>
              </a:spcAft>
              <a:defRPr sz="800" b="0">
                <a:solidFill>
                  <a:srgbClr val="B0B8CC"/>
                </a:solidFill>
                <a:latin typeface="Calibri"/>
              </a:defRPr>
            </a:pPr>
            <a:r>
              <a:t>4 nodes — ES-L4, ES-L5 + 2 transfer-orbit relays</a:t>
            </a:r>
          </a:p>
        </p:txBody>
      </p:sp>
      <p:sp>
        <p:nvSpPr>
          <p:cNvPr id="11" name="Rectangle 10"/>
          <p:cNvSpPr/>
          <p:nvPr/>
        </p:nvSpPr>
        <p:spPr>
          <a:xfrm>
            <a:off x="365760" y="3602736"/>
            <a:ext cx="73152" cy="594360"/>
          </a:xfrm>
          <a:prstGeom prst="rect">
            <a:avLst/>
          </a:prstGeom>
          <a:solidFill>
            <a:srgbClr val="FF4D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8912" y="3602736"/>
            <a:ext cx="4480560" cy="594360"/>
          </a:xfrm>
          <a:prstGeom prst="rect">
            <a:avLst/>
          </a:prstGeom>
          <a:solidFill>
            <a:srgbClr val="141B2D"/>
          </a:solidFill>
          <a:ln w="12700">
            <a:solidFill>
              <a:srgbClr val="FF4D4D"/>
            </a:solidFill>
          </a:ln>
          <a:effectLst/>
        </p:spPr>
        <p:style>
          <a:lnRef idx="1">
            <a:schemeClr val="accent1"/>
          </a:lnRef>
          <a:fillRef idx="3">
            <a:schemeClr val="accent1"/>
          </a:fillRef>
          <a:effectRef idx="2">
            <a:schemeClr val="accent1"/>
          </a:effectRef>
          <a:fontRef idx="minor">
            <a:schemeClr val="lt1"/>
          </a:fontRef>
        </p:style>
        <p:txBody>
          <a:bodyPr rtlCol="0" anchor="ctr" wrap="square" lIns="101600" tIns="25400"/>
          <a:lstStyle/>
          <a:p>
            <a:pPr algn="ctr">
              <a:defRPr sz="1100" b="1">
                <a:solidFill>
                  <a:srgbClr val="FFFFFF"/>
                </a:solidFill>
              </a:defRPr>
            </a:pPr>
            <a:r>
              <a:t>T4  Mars Orbital</a:t>
            </a:r>
          </a:p>
          <a:p>
            <a:pPr algn="l">
              <a:spcBef>
                <a:spcPts val="400"/>
              </a:spcBef>
              <a:spcAft>
                <a:spcPts val="400"/>
              </a:spcAft>
              <a:defRPr sz="800" b="0">
                <a:solidFill>
                  <a:srgbClr val="B0B8CC"/>
                </a:solidFill>
                <a:latin typeface="Calibri"/>
              </a:defRPr>
            </a:pPr>
            <a:r>
              <a:t>4 nodes — 2 areostationary + 1 polar + 1 orbiter</a:t>
            </a:r>
          </a:p>
        </p:txBody>
      </p:sp>
      <p:sp>
        <p:nvSpPr>
          <p:cNvPr id="13" name="Rectangle 12"/>
          <p:cNvSpPr/>
          <p:nvPr/>
        </p:nvSpPr>
        <p:spPr>
          <a:xfrm>
            <a:off x="365760" y="4315968"/>
            <a:ext cx="73152" cy="594360"/>
          </a:xfrm>
          <a:prstGeom prst="rect">
            <a:avLst/>
          </a:prstGeom>
          <a:solidFill>
            <a:srgbClr val="FFD9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38912" y="4315968"/>
            <a:ext cx="4480560" cy="594360"/>
          </a:xfrm>
          <a:prstGeom prst="rect">
            <a:avLst/>
          </a:prstGeom>
          <a:solidFill>
            <a:srgbClr val="141B2D"/>
          </a:solidFill>
          <a:ln w="12700">
            <a:solidFill>
              <a:srgbClr val="FFD93D"/>
            </a:solidFill>
          </a:ln>
          <a:effectLst/>
        </p:spPr>
        <p:style>
          <a:lnRef idx="1">
            <a:schemeClr val="accent1"/>
          </a:lnRef>
          <a:fillRef idx="3">
            <a:schemeClr val="accent1"/>
          </a:fillRef>
          <a:effectRef idx="2">
            <a:schemeClr val="accent1"/>
          </a:effectRef>
          <a:fontRef idx="minor">
            <a:schemeClr val="lt1"/>
          </a:fontRef>
        </p:style>
        <p:txBody>
          <a:bodyPr rtlCol="0" anchor="ctr" wrap="square" lIns="101600" tIns="25400"/>
          <a:lstStyle/>
          <a:p>
            <a:pPr algn="ctr">
              <a:defRPr sz="1100" b="1">
                <a:solidFill>
                  <a:srgbClr val="FFFFFF"/>
                </a:solidFill>
              </a:defRPr>
            </a:pPr>
            <a:r>
              <a:t>T5  Mars Surface</a:t>
            </a:r>
          </a:p>
          <a:p>
            <a:pPr algn="l">
              <a:spcBef>
                <a:spcPts val="400"/>
              </a:spcBef>
              <a:spcAft>
                <a:spcPts val="400"/>
              </a:spcAft>
              <a:defRPr sz="800" b="0">
                <a:solidFill>
                  <a:srgbClr val="B0B8CC"/>
                </a:solidFill>
                <a:latin typeface="Calibri"/>
              </a:defRPr>
            </a:pPr>
            <a:r>
              <a:t>177 nodes — 2 bases, 5 rovers, 10 drones, 160 sensors</a:t>
            </a:r>
          </a:p>
        </p:txBody>
      </p:sp>
      <p:pic>
        <p:nvPicPr>
          <p:cNvPr id="15" name="Picture 14" descr="5tier_network.png"/>
          <p:cNvPicPr>
            <a:picLocks noChangeAspect="1"/>
          </p:cNvPicPr>
          <p:nvPr/>
        </p:nvPicPr>
        <p:blipFill>
          <a:blip r:embed="rId2"/>
          <a:stretch>
            <a:fillRect/>
          </a:stretch>
        </p:blipFill>
        <p:spPr>
          <a:xfrm>
            <a:off x="5120640" y="1371600"/>
            <a:ext cx="3840480" cy="3200400"/>
          </a:xfrm>
          <a:prstGeom prst="rect">
            <a:avLst/>
          </a:prstGeom>
        </p:spPr>
      </p:pic>
      <p:sp>
        <p:nvSpPr>
          <p:cNvPr id="16" name="Rounded Rectangle 15"/>
          <p:cNvSpPr/>
          <p:nvPr/>
        </p:nvSpPr>
        <p:spPr>
          <a:xfrm>
            <a:off x="365760" y="5212080"/>
            <a:ext cx="8412480" cy="594360"/>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lIns="152400"/>
          <a:lstStyle/>
          <a:p>
            <a:pPr algn="ctr">
              <a:defRPr sz="1100">
                <a:solidFill>
                  <a:srgbClr val="00D4AA"/>
                </a:solidFill>
              </a:defRPr>
            </a:pPr>
            <a:r>
              <a:t>Multiple redundant paths · No single point of failure · Lagrange relays for conjunction coverage</a:t>
            </a:r>
          </a:p>
        </p:txBody>
      </p:sp>
      <p:sp>
        <p:nvSpPr>
          <p:cNvPr id="17" name="TextBox 1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[A2] AETHERIX topology.py (241 nodes, 5 tiers)  ·  [1] NASA Deep Space Network</a:t>
            </a:r>
          </a:p>
        </p:txBody>
      </p:sp>
      <p:sp>
        <p:nvSpPr>
          <p:cNvPr id="18" name="TextBox 1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19" name="TextBox 1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14 / 50</a:t>
            </a:r>
          </a:p>
        </p:txBody>
      </p:sp>
    </p:spTree>
  </p:cSld>
  <p:transition spd="med" advClick="1">
    <p:push dir="l"/>
  </p:transition>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274320"/>
            <a:ext cx="8229600" cy="548640"/>
          </a:xfrm>
          <a:prstGeom prst="rect">
            <a:avLst/>
          </a:prstGeom>
          <a:noFill/>
        </p:spPr>
        <p:txBody>
          <a:bodyPr wrap="square">
            <a:spAutoFit/>
          </a:bodyPr>
          <a:lstStyle/>
          <a:p>
            <a:pPr algn="l">
              <a:defRPr sz="3200" b="1">
                <a:solidFill>
                  <a:srgbClr val="FFFFFF"/>
                </a:solidFill>
                <a:latin typeface="Calibri"/>
              </a:defRPr>
            </a:pPr>
            <a:r>
              <a:t>5-TIER NETWORK DIAGRAM</a:t>
            </a:r>
          </a:p>
        </p:txBody>
      </p:sp>
      <p:sp>
        <p:nvSpPr>
          <p:cNvPr id="3" name="Rectangle 2"/>
          <p:cNvSpPr/>
          <p:nvPr/>
        </p:nvSpPr>
        <p:spPr>
          <a:xfrm>
            <a:off x="548640" y="868680"/>
            <a:ext cx="2286000" cy="3810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4" name="Table 3"/>
          <p:cNvGraphicFramePr>
            <a:graphicFrameLocks noGrp="1"/>
          </p:cNvGraphicFramePr>
          <p:nvPr/>
        </p:nvGraphicFramePr>
        <p:xfrm>
          <a:off x="365760" y="1097280"/>
          <a:ext cx="8412480" cy="2103120"/>
        </p:xfrm>
        <a:graphic>
          <a:graphicData uri="http://schemas.openxmlformats.org/drawingml/2006/table">
            <a:tbl>
              <a:tblPr firstRow="1" bandRow="1">
                <a:tableStyleId>{5C22544A-7EE6-4342-B048-85BDC9FD1C3A}</a:tableStyleId>
              </a:tblPr>
              <a:tblGrid>
                <a:gridCol w="2804160"/>
                <a:gridCol w="2804160"/>
                <a:gridCol w="2804160"/>
              </a:tblGrid>
              <a:tr h="350520">
                <a:tc>
                  <a:txBody>
                    <a:bodyPr/>
                    <a:lstStyle/>
                    <a:p>
                      <a:pPr algn="ctr">
                        <a:defRPr b="1" sz="1200">
                          <a:solidFill>
                            <a:srgbClr val="FFFFFF"/>
                          </a:solidFill>
                          <a:latin typeface="Calibri"/>
                        </a:defRPr>
                      </a:pPr>
                      <a:r>
                        <a:t>Tier</a:t>
                      </a:r>
                    </a:p>
                  </a:txBody>
                  <a:tcPr anchor="ctr" marL="73152" marR="73152" marT="36576" marB="36576">
                    <a:solidFill>
                      <a:srgbClr val="009EFF"/>
                    </a:solidFill>
                  </a:tcPr>
                </a:tc>
                <a:tc>
                  <a:txBody>
                    <a:bodyPr/>
                    <a:lstStyle/>
                    <a:p>
                      <a:pPr algn="ctr">
                        <a:defRPr b="1" sz="1200">
                          <a:solidFill>
                            <a:srgbClr val="FFFFFF"/>
                          </a:solidFill>
                          <a:latin typeface="Calibri"/>
                        </a:defRPr>
                      </a:pPr>
                      <a:r>
                        <a:t>Nodes</a:t>
                      </a:r>
                    </a:p>
                  </a:txBody>
                  <a:tcPr anchor="ctr" marL="73152" marR="73152" marT="36576" marB="36576">
                    <a:solidFill>
                      <a:srgbClr val="009EFF"/>
                    </a:solidFill>
                  </a:tcPr>
                </a:tc>
                <a:tc>
                  <a:txBody>
                    <a:bodyPr/>
                    <a:lstStyle/>
                    <a:p>
                      <a:pPr algn="ctr">
                        <a:defRPr b="1" sz="1200">
                          <a:solidFill>
                            <a:srgbClr val="FFFFFF"/>
                          </a:solidFill>
                          <a:latin typeface="Calibri"/>
                        </a:defRPr>
                      </a:pPr>
                      <a:r>
                        <a:t>Description</a:t>
                      </a:r>
                    </a:p>
                  </a:txBody>
                  <a:tcPr anchor="ctr" marL="73152" marR="73152" marT="36576" marB="36576">
                    <a:solidFill>
                      <a:srgbClr val="009EFF"/>
                    </a:solidFill>
                  </a:tcPr>
                </a:tc>
              </a:tr>
              <a:tr h="350520">
                <a:tc>
                  <a:txBody>
                    <a:bodyPr/>
                    <a:lstStyle/>
                    <a:p>
                      <a:pPr>
                        <a:defRPr sz="1100">
                          <a:solidFill>
                            <a:srgbClr val="B0B8CC"/>
                          </a:solidFill>
                          <a:latin typeface="Calibri"/>
                        </a:defRPr>
                      </a:pPr>
                      <a:r>
                        <a:t>T1 — Earth Ground</a:t>
                      </a:r>
                    </a:p>
                  </a:txBody>
                  <a:tcPr anchor="ctr" marL="73152" marR="73152" marT="36576" marB="36576">
                    <a:solidFill>
                      <a:srgbClr val="141B2D"/>
                    </a:solidFill>
                  </a:tcPr>
                </a:tc>
                <a:tc>
                  <a:txBody>
                    <a:bodyPr/>
                    <a:lstStyle/>
                    <a:p>
                      <a:pPr>
                        <a:defRPr sz="1100">
                          <a:solidFill>
                            <a:srgbClr val="B0B8CC"/>
                          </a:solidFill>
                          <a:latin typeface="Calibri"/>
                        </a:defRPr>
                      </a:pPr>
                      <a:r>
                        <a:t>5</a:t>
                      </a:r>
                    </a:p>
                  </a:txBody>
                  <a:tcPr anchor="ctr" marL="73152" marR="73152" marT="36576" marB="36576">
                    <a:solidFill>
                      <a:srgbClr val="141B2D"/>
                    </a:solidFill>
                  </a:tcPr>
                </a:tc>
                <a:tc>
                  <a:txBody>
                    <a:bodyPr/>
                    <a:lstStyle/>
                    <a:p>
                      <a:pPr>
                        <a:defRPr sz="1100">
                          <a:solidFill>
                            <a:srgbClr val="B0B8CC"/>
                          </a:solidFill>
                          <a:latin typeface="Calibri"/>
                        </a:defRPr>
                      </a:pPr>
                      <a:r>
                        <a:t>3 DSN (Goldstone, Madrid, Canberra) + MOC + SOC</a:t>
                      </a:r>
                    </a:p>
                  </a:txBody>
                  <a:tcPr anchor="ctr" marL="73152" marR="73152" marT="36576" marB="36576">
                    <a:solidFill>
                      <a:srgbClr val="141B2D"/>
                    </a:solidFill>
                  </a:tcPr>
                </a:tc>
              </a:tr>
              <a:tr h="350520">
                <a:tc>
                  <a:txBody>
                    <a:bodyPr/>
                    <a:lstStyle/>
                    <a:p>
                      <a:pPr>
                        <a:defRPr sz="1100">
                          <a:solidFill>
                            <a:srgbClr val="B0B8CC"/>
                          </a:solidFill>
                          <a:latin typeface="Calibri"/>
                        </a:defRPr>
                      </a:pPr>
                      <a:r>
                        <a:t>T2 — Earth Orbital</a:t>
                      </a:r>
                    </a:p>
                  </a:txBody>
                  <a:tcPr anchor="ctr" marL="73152" marR="73152" marT="36576" marB="36576">
                    <a:solidFill>
                      <a:srgbClr val="182236"/>
                    </a:solidFill>
                  </a:tcPr>
                </a:tc>
                <a:tc>
                  <a:txBody>
                    <a:bodyPr/>
                    <a:lstStyle/>
                    <a:p>
                      <a:pPr>
                        <a:defRPr sz="1100">
                          <a:solidFill>
                            <a:srgbClr val="B0B8CC"/>
                          </a:solidFill>
                          <a:latin typeface="Calibri"/>
                        </a:defRPr>
                      </a:pPr>
                      <a:r>
                        <a:t>51</a:t>
                      </a:r>
                    </a:p>
                  </a:txBody>
                  <a:tcPr anchor="ctr" marL="73152" marR="73152" marT="36576" marB="36576">
                    <a:solidFill>
                      <a:srgbClr val="182236"/>
                    </a:solidFill>
                  </a:tcPr>
                </a:tc>
                <a:tc>
                  <a:txBody>
                    <a:bodyPr/>
                    <a:lstStyle/>
                    <a:p>
                      <a:pPr>
                        <a:defRPr sz="1100">
                          <a:solidFill>
                            <a:srgbClr val="B0B8CC"/>
                          </a:solidFill>
                          <a:latin typeface="Calibri"/>
                        </a:defRPr>
                      </a:pPr>
                      <a:r>
                        <a:t>3 GEO relays + 48 LEO laser satellites</a:t>
                      </a:r>
                    </a:p>
                  </a:txBody>
                  <a:tcPr anchor="ctr" marL="73152" marR="73152" marT="36576" marB="36576">
                    <a:solidFill>
                      <a:srgbClr val="182236"/>
                    </a:solidFill>
                  </a:tcPr>
                </a:tc>
              </a:tr>
              <a:tr h="350520">
                <a:tc>
                  <a:txBody>
                    <a:bodyPr/>
                    <a:lstStyle/>
                    <a:p>
                      <a:pPr>
                        <a:defRPr sz="1100">
                          <a:solidFill>
                            <a:srgbClr val="B0B8CC"/>
                          </a:solidFill>
                          <a:latin typeface="Calibri"/>
                        </a:defRPr>
                      </a:pPr>
                      <a:r>
                        <a:t>T3 — Deep Space</a:t>
                      </a:r>
                    </a:p>
                  </a:txBody>
                  <a:tcPr anchor="ctr" marL="73152" marR="73152" marT="36576" marB="36576">
                    <a:solidFill>
                      <a:srgbClr val="141B2D"/>
                    </a:solidFill>
                  </a:tcPr>
                </a:tc>
                <a:tc>
                  <a:txBody>
                    <a:bodyPr/>
                    <a:lstStyle/>
                    <a:p>
                      <a:pPr>
                        <a:defRPr sz="1100">
                          <a:solidFill>
                            <a:srgbClr val="B0B8CC"/>
                          </a:solidFill>
                          <a:latin typeface="Calibri"/>
                        </a:defRPr>
                      </a:pPr>
                      <a:r>
                        <a:t>4</a:t>
                      </a:r>
                    </a:p>
                  </a:txBody>
                  <a:tcPr anchor="ctr" marL="73152" marR="73152" marT="36576" marB="36576">
                    <a:solidFill>
                      <a:srgbClr val="141B2D"/>
                    </a:solidFill>
                  </a:tcPr>
                </a:tc>
                <a:tc>
                  <a:txBody>
                    <a:bodyPr/>
                    <a:lstStyle/>
                    <a:p>
                      <a:pPr>
                        <a:defRPr sz="1100">
                          <a:solidFill>
                            <a:srgbClr val="B0B8CC"/>
                          </a:solidFill>
                          <a:latin typeface="Calibri"/>
                        </a:defRPr>
                      </a:pPr>
                      <a:r>
                        <a:t>ES-L4, ES-L5 + 2 transfer-orbit relays</a:t>
                      </a:r>
                    </a:p>
                  </a:txBody>
                  <a:tcPr anchor="ctr" marL="73152" marR="73152" marT="36576" marB="36576">
                    <a:solidFill>
                      <a:srgbClr val="141B2D"/>
                    </a:solidFill>
                  </a:tcPr>
                </a:tc>
              </a:tr>
              <a:tr h="350520">
                <a:tc>
                  <a:txBody>
                    <a:bodyPr/>
                    <a:lstStyle/>
                    <a:p>
                      <a:pPr>
                        <a:defRPr sz="1100">
                          <a:solidFill>
                            <a:srgbClr val="B0B8CC"/>
                          </a:solidFill>
                          <a:latin typeface="Calibri"/>
                        </a:defRPr>
                      </a:pPr>
                      <a:r>
                        <a:t>T4 — Mars Orbital</a:t>
                      </a:r>
                    </a:p>
                  </a:txBody>
                  <a:tcPr anchor="ctr" marL="73152" marR="73152" marT="36576" marB="36576">
                    <a:solidFill>
                      <a:srgbClr val="182236"/>
                    </a:solidFill>
                  </a:tcPr>
                </a:tc>
                <a:tc>
                  <a:txBody>
                    <a:bodyPr/>
                    <a:lstStyle/>
                    <a:p>
                      <a:pPr>
                        <a:defRPr sz="1100">
                          <a:solidFill>
                            <a:srgbClr val="B0B8CC"/>
                          </a:solidFill>
                          <a:latin typeface="Calibri"/>
                        </a:defRPr>
                      </a:pPr>
                      <a:r>
                        <a:t>4</a:t>
                      </a:r>
                    </a:p>
                  </a:txBody>
                  <a:tcPr anchor="ctr" marL="73152" marR="73152" marT="36576" marB="36576">
                    <a:solidFill>
                      <a:srgbClr val="182236"/>
                    </a:solidFill>
                  </a:tcPr>
                </a:tc>
                <a:tc>
                  <a:txBody>
                    <a:bodyPr/>
                    <a:lstStyle/>
                    <a:p>
                      <a:pPr>
                        <a:defRPr sz="1100">
                          <a:solidFill>
                            <a:srgbClr val="B0B8CC"/>
                          </a:solidFill>
                          <a:latin typeface="Calibri"/>
                        </a:defRPr>
                      </a:pPr>
                      <a:r>
                        <a:t>2 areostationary + 1 polar + 1 orbiter</a:t>
                      </a:r>
                    </a:p>
                  </a:txBody>
                  <a:tcPr anchor="ctr" marL="73152" marR="73152" marT="36576" marB="36576">
                    <a:solidFill>
                      <a:srgbClr val="182236"/>
                    </a:solidFill>
                  </a:tcPr>
                </a:tc>
              </a:tr>
              <a:tr h="350520">
                <a:tc>
                  <a:txBody>
                    <a:bodyPr/>
                    <a:lstStyle/>
                    <a:p>
                      <a:pPr>
                        <a:defRPr sz="1100">
                          <a:solidFill>
                            <a:srgbClr val="B0B8CC"/>
                          </a:solidFill>
                          <a:latin typeface="Calibri"/>
                        </a:defRPr>
                      </a:pPr>
                      <a:r>
                        <a:t>T5 — Mars Surface</a:t>
                      </a:r>
                    </a:p>
                  </a:txBody>
                  <a:tcPr anchor="ctr" marL="73152" marR="73152" marT="36576" marB="36576">
                    <a:solidFill>
                      <a:srgbClr val="141B2D"/>
                    </a:solidFill>
                  </a:tcPr>
                </a:tc>
                <a:tc>
                  <a:txBody>
                    <a:bodyPr/>
                    <a:lstStyle/>
                    <a:p>
                      <a:pPr>
                        <a:defRPr sz="1100">
                          <a:solidFill>
                            <a:srgbClr val="B0B8CC"/>
                          </a:solidFill>
                          <a:latin typeface="Calibri"/>
                        </a:defRPr>
                      </a:pPr>
                      <a:r>
                        <a:t>177</a:t>
                      </a:r>
                    </a:p>
                  </a:txBody>
                  <a:tcPr anchor="ctr" marL="73152" marR="73152" marT="36576" marB="36576">
                    <a:solidFill>
                      <a:srgbClr val="141B2D"/>
                    </a:solidFill>
                  </a:tcPr>
                </a:tc>
                <a:tc>
                  <a:txBody>
                    <a:bodyPr/>
                    <a:lstStyle/>
                    <a:p>
                      <a:pPr>
                        <a:defRPr sz="1100">
                          <a:solidFill>
                            <a:srgbClr val="B0B8CC"/>
                          </a:solidFill>
                          <a:latin typeface="Calibri"/>
                        </a:defRPr>
                      </a:pPr>
                      <a:r>
                        <a:t>2 bases, 5 rovers, 10 drones, 160 sensors</a:t>
                      </a:r>
                    </a:p>
                  </a:txBody>
                  <a:tcPr anchor="ctr" marL="73152" marR="73152" marT="36576" marB="36576">
                    <a:solidFill>
                      <a:srgbClr val="141B2D"/>
                    </a:solidFill>
                  </a:tcPr>
                </a:tc>
              </a:tr>
            </a:tbl>
          </a:graphicData>
        </a:graphic>
      </p:graphicFrame>
      <p:graphicFrame>
        <p:nvGraphicFramePr>
          <p:cNvPr id="5" name="Table 4"/>
          <p:cNvGraphicFramePr>
            <a:graphicFrameLocks noGrp="1"/>
          </p:cNvGraphicFramePr>
          <p:nvPr/>
        </p:nvGraphicFramePr>
        <p:xfrm>
          <a:off x="365760" y="3474720"/>
          <a:ext cx="8412480" cy="1737360"/>
        </p:xfrm>
        <a:graphic>
          <a:graphicData uri="http://schemas.openxmlformats.org/drawingml/2006/table">
            <a:tbl>
              <a:tblPr firstRow="1" bandRow="1">
                <a:tableStyleId>{5C22544A-7EE6-4342-B048-85BDC9FD1C3A}</a:tableStyleId>
              </a:tblPr>
              <a:tblGrid>
                <a:gridCol w="2804160"/>
                <a:gridCol w="2804160"/>
                <a:gridCol w="2804160"/>
              </a:tblGrid>
              <a:tr h="347472">
                <a:tc>
                  <a:txBody>
                    <a:bodyPr/>
                    <a:lstStyle/>
                    <a:p>
                      <a:pPr algn="ctr">
                        <a:defRPr b="1" sz="1200">
                          <a:solidFill>
                            <a:srgbClr val="FFFFFF"/>
                          </a:solidFill>
                          <a:latin typeface="Calibri"/>
                        </a:defRPr>
                      </a:pPr>
                      <a:r>
                        <a:t>Segment</a:t>
                      </a:r>
                    </a:p>
                  </a:txBody>
                  <a:tcPr anchor="ctr" marL="73152" marR="73152" marT="36576" marB="36576">
                    <a:solidFill>
                      <a:srgbClr val="009EFF"/>
                    </a:solidFill>
                  </a:tcPr>
                </a:tc>
                <a:tc>
                  <a:txBody>
                    <a:bodyPr/>
                    <a:lstStyle/>
                    <a:p>
                      <a:pPr algn="ctr">
                        <a:defRPr b="1" sz="1200">
                          <a:solidFill>
                            <a:srgbClr val="FFFFFF"/>
                          </a:solidFill>
                          <a:latin typeface="Calibri"/>
                        </a:defRPr>
                      </a:pPr>
                      <a:r>
                        <a:t>Data Rate</a:t>
                      </a:r>
                    </a:p>
                  </a:txBody>
                  <a:tcPr anchor="ctr" marL="73152" marR="73152" marT="36576" marB="36576">
                    <a:solidFill>
                      <a:srgbClr val="009EFF"/>
                    </a:solidFill>
                  </a:tcPr>
                </a:tc>
                <a:tc>
                  <a:txBody>
                    <a:bodyPr/>
                    <a:lstStyle/>
                    <a:p>
                      <a:pPr algn="ctr">
                        <a:defRPr b="1" sz="1200">
                          <a:solidFill>
                            <a:srgbClr val="FFFFFF"/>
                          </a:solidFill>
                          <a:latin typeface="Calibri"/>
                        </a:defRPr>
                      </a:pPr>
                      <a:r>
                        <a:t>Technology</a:t>
                      </a:r>
                    </a:p>
                  </a:txBody>
                  <a:tcPr anchor="ctr" marL="73152" marR="73152" marT="36576" marB="36576">
                    <a:solidFill>
                      <a:srgbClr val="009EFF"/>
                    </a:solidFill>
                  </a:tcPr>
                </a:tc>
              </a:tr>
              <a:tr h="347472">
                <a:tc>
                  <a:txBody>
                    <a:bodyPr/>
                    <a:lstStyle/>
                    <a:p>
                      <a:pPr>
                        <a:defRPr sz="1100">
                          <a:solidFill>
                            <a:srgbClr val="B0B8CC"/>
                          </a:solidFill>
                          <a:latin typeface="Calibri"/>
                        </a:defRPr>
                      </a:pPr>
                      <a:r>
                        <a:t>Earth ↔ Deep Space</a:t>
                      </a:r>
                    </a:p>
                  </a:txBody>
                  <a:tcPr anchor="ctr" marL="73152" marR="73152" marT="36576" marB="36576">
                    <a:solidFill>
                      <a:srgbClr val="141B2D"/>
                    </a:solidFill>
                  </a:tcPr>
                </a:tc>
                <a:tc>
                  <a:txBody>
                    <a:bodyPr/>
                    <a:lstStyle/>
                    <a:p>
                      <a:pPr>
                        <a:defRPr sz="1100">
                          <a:solidFill>
                            <a:srgbClr val="B0B8CC"/>
                          </a:solidFill>
                          <a:latin typeface="Calibri"/>
                        </a:defRPr>
                      </a:pPr>
                      <a:r>
                        <a:t>100 Mbps</a:t>
                      </a:r>
                    </a:p>
                  </a:txBody>
                  <a:tcPr anchor="ctr" marL="73152" marR="73152" marT="36576" marB="36576">
                    <a:solidFill>
                      <a:srgbClr val="141B2D"/>
                    </a:solidFill>
                  </a:tcPr>
                </a:tc>
                <a:tc>
                  <a:txBody>
                    <a:bodyPr/>
                    <a:lstStyle/>
                    <a:p>
                      <a:pPr>
                        <a:defRPr sz="1100">
                          <a:solidFill>
                            <a:srgbClr val="B0B8CC"/>
                          </a:solidFill>
                          <a:latin typeface="Calibri"/>
                        </a:defRPr>
                      </a:pPr>
                      <a:r>
                        <a:t>1550 nm optical laser</a:t>
                      </a:r>
                    </a:p>
                  </a:txBody>
                  <a:tcPr anchor="ctr" marL="73152" marR="73152" marT="36576" marB="36576">
                    <a:solidFill>
                      <a:srgbClr val="141B2D"/>
                    </a:solidFill>
                  </a:tcPr>
                </a:tc>
              </a:tr>
              <a:tr h="347472">
                <a:tc>
                  <a:txBody>
                    <a:bodyPr/>
                    <a:lstStyle/>
                    <a:p>
                      <a:pPr>
                        <a:defRPr sz="1100">
                          <a:solidFill>
                            <a:srgbClr val="B0B8CC"/>
                          </a:solidFill>
                          <a:latin typeface="Calibri"/>
                        </a:defRPr>
                      </a:pPr>
                      <a:r>
                        <a:t>Deep Space ↔ Mars</a:t>
                      </a:r>
                    </a:p>
                  </a:txBody>
                  <a:tcPr anchor="ctr" marL="73152" marR="73152" marT="36576" marB="36576">
                    <a:solidFill>
                      <a:srgbClr val="182236"/>
                    </a:solidFill>
                  </a:tcPr>
                </a:tc>
                <a:tc>
                  <a:txBody>
                    <a:bodyPr/>
                    <a:lstStyle/>
                    <a:p>
                      <a:pPr>
                        <a:defRPr sz="1100">
                          <a:solidFill>
                            <a:srgbClr val="B0B8CC"/>
                          </a:solidFill>
                          <a:latin typeface="Calibri"/>
                        </a:defRPr>
                      </a:pPr>
                      <a:r>
                        <a:t>2–200 Mbps</a:t>
                      </a:r>
                    </a:p>
                  </a:txBody>
                  <a:tcPr anchor="ctr" marL="73152" marR="73152" marT="36576" marB="36576">
                    <a:solidFill>
                      <a:srgbClr val="182236"/>
                    </a:solidFill>
                  </a:tcPr>
                </a:tc>
                <a:tc>
                  <a:txBody>
                    <a:bodyPr/>
                    <a:lstStyle/>
                    <a:p>
                      <a:pPr>
                        <a:defRPr sz="1100">
                          <a:solidFill>
                            <a:srgbClr val="B0B8CC"/>
                          </a:solidFill>
                          <a:latin typeface="Calibri"/>
                        </a:defRPr>
                      </a:pPr>
                      <a:r>
                        <a:t>Optical (distance-dependent)</a:t>
                      </a:r>
                    </a:p>
                  </a:txBody>
                  <a:tcPr anchor="ctr" marL="73152" marR="73152" marT="36576" marB="36576">
                    <a:solidFill>
                      <a:srgbClr val="182236"/>
                    </a:solidFill>
                  </a:tcPr>
                </a:tc>
              </a:tr>
              <a:tr h="347472">
                <a:tc>
                  <a:txBody>
                    <a:bodyPr/>
                    <a:lstStyle/>
                    <a:p>
                      <a:pPr>
                        <a:defRPr sz="1100">
                          <a:solidFill>
                            <a:srgbClr val="B0B8CC"/>
                          </a:solidFill>
                          <a:latin typeface="Calibri"/>
                        </a:defRPr>
                      </a:pPr>
                      <a:r>
                        <a:t>Mars Orbital ↔ Surface</a:t>
                      </a:r>
                    </a:p>
                  </a:txBody>
                  <a:tcPr anchor="ctr" marL="73152" marR="73152" marT="36576" marB="36576">
                    <a:solidFill>
                      <a:srgbClr val="141B2D"/>
                    </a:solidFill>
                  </a:tcPr>
                </a:tc>
                <a:tc>
                  <a:txBody>
                    <a:bodyPr/>
                    <a:lstStyle/>
                    <a:p>
                      <a:pPr>
                        <a:defRPr sz="1100">
                          <a:solidFill>
                            <a:srgbClr val="B0B8CC"/>
                          </a:solidFill>
                          <a:latin typeface="Calibri"/>
                        </a:defRPr>
                      </a:pPr>
                      <a:r>
                        <a:t>2 Mbps</a:t>
                      </a:r>
                    </a:p>
                  </a:txBody>
                  <a:tcPr anchor="ctr" marL="73152" marR="73152" marT="36576" marB="36576">
                    <a:solidFill>
                      <a:srgbClr val="141B2D"/>
                    </a:solidFill>
                  </a:tcPr>
                </a:tc>
                <a:tc>
                  <a:txBody>
                    <a:bodyPr/>
                    <a:lstStyle/>
                    <a:p>
                      <a:pPr>
                        <a:defRPr sz="1100">
                          <a:solidFill>
                            <a:srgbClr val="B0B8CC"/>
                          </a:solidFill>
                          <a:latin typeface="Calibri"/>
                        </a:defRPr>
                      </a:pPr>
                      <a:r>
                        <a:t>UHF S-band radio</a:t>
                      </a:r>
                    </a:p>
                  </a:txBody>
                  <a:tcPr anchor="ctr" marL="73152" marR="73152" marT="36576" marB="36576">
                    <a:solidFill>
                      <a:srgbClr val="141B2D"/>
                    </a:solidFill>
                  </a:tcPr>
                </a:tc>
              </a:tr>
              <a:tr h="347472">
                <a:tc>
                  <a:txBody>
                    <a:bodyPr/>
                    <a:lstStyle/>
                    <a:p>
                      <a:pPr>
                        <a:defRPr sz="1100">
                          <a:solidFill>
                            <a:srgbClr val="B0B8CC"/>
                          </a:solidFill>
                          <a:latin typeface="Calibri"/>
                        </a:defRPr>
                      </a:pPr>
                      <a:r>
                        <a:t>LEO Inter-Satellite</a:t>
                      </a:r>
                    </a:p>
                  </a:txBody>
                  <a:tcPr anchor="ctr" marL="73152" marR="73152" marT="36576" marB="36576">
                    <a:solidFill>
                      <a:srgbClr val="182236"/>
                    </a:solidFill>
                  </a:tcPr>
                </a:tc>
                <a:tc>
                  <a:txBody>
                    <a:bodyPr/>
                    <a:lstStyle/>
                    <a:p>
                      <a:pPr>
                        <a:defRPr sz="1100">
                          <a:solidFill>
                            <a:srgbClr val="B0B8CC"/>
                          </a:solidFill>
                          <a:latin typeface="Calibri"/>
                        </a:defRPr>
                      </a:pPr>
                      <a:r>
                        <a:t>10 Gbps</a:t>
                      </a:r>
                    </a:p>
                  </a:txBody>
                  <a:tcPr anchor="ctr" marL="73152" marR="73152" marT="36576" marB="36576">
                    <a:solidFill>
                      <a:srgbClr val="182236"/>
                    </a:solidFill>
                  </a:tcPr>
                </a:tc>
                <a:tc>
                  <a:txBody>
                    <a:bodyPr/>
                    <a:lstStyle/>
                    <a:p>
                      <a:pPr>
                        <a:defRPr sz="1100">
                          <a:solidFill>
                            <a:srgbClr val="B0B8CC"/>
                          </a:solidFill>
                          <a:latin typeface="Calibri"/>
                        </a:defRPr>
                      </a:pPr>
                      <a:r>
                        <a:t>Laser ISL mesh</a:t>
                      </a:r>
                    </a:p>
                  </a:txBody>
                  <a:tcPr anchor="ctr" marL="73152" marR="73152" marT="36576" marB="36576">
                    <a:solidFill>
                      <a:srgbClr val="182236"/>
                    </a:solidFill>
                  </a:tcPr>
                </a:tc>
              </a:tr>
            </a:tbl>
          </a:graphicData>
        </a:graphic>
      </p:graphicFrame>
      <p:sp>
        <p:nvSpPr>
          <p:cNvPr id="6" name="TextBox 5"/>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[A2] topology.py  ·  [3] JPL Horizons (Lagrange ES-L4/L5 geometry)</a:t>
            </a:r>
          </a:p>
        </p:txBody>
      </p:sp>
      <p:sp>
        <p:nvSpPr>
          <p:cNvPr id="7" name="TextBox 6"/>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8" name="TextBox 7"/>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15 / 50</a:t>
            </a:r>
          </a:p>
        </p:txBody>
      </p:sp>
    </p:spTree>
  </p:cSld>
  <p:transition spd="med" advClick="1">
    <p:wipe dir="d"/>
  </p:transition>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274320"/>
            <a:ext cx="8229600" cy="548640"/>
          </a:xfrm>
          <a:prstGeom prst="rect">
            <a:avLst/>
          </a:prstGeom>
          <a:noFill/>
        </p:spPr>
        <p:txBody>
          <a:bodyPr wrap="square">
            <a:spAutoFit/>
          </a:bodyPr>
          <a:lstStyle/>
          <a:p>
            <a:pPr algn="l">
              <a:defRPr sz="3200" b="1">
                <a:solidFill>
                  <a:srgbClr val="FFFFFF"/>
                </a:solidFill>
                <a:latin typeface="Calibri"/>
              </a:defRPr>
            </a:pPr>
            <a:r>
              <a:t>NETWORK DIAGRAM</a:t>
            </a:r>
          </a:p>
        </p:txBody>
      </p:sp>
      <p:sp>
        <p:nvSpPr>
          <p:cNvPr id="3" name="Rectangle 2"/>
          <p:cNvSpPr/>
          <p:nvPr/>
        </p:nvSpPr>
        <p:spPr>
          <a:xfrm>
            <a:off x="548640" y="868680"/>
            <a:ext cx="2286000" cy="3810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5tier_network.png"/>
          <p:cNvPicPr>
            <a:picLocks noChangeAspect="1"/>
          </p:cNvPicPr>
          <p:nvPr/>
        </p:nvPicPr>
        <p:blipFill>
          <a:blip r:embed="rId2"/>
          <a:stretch>
            <a:fillRect/>
          </a:stretch>
        </p:blipFill>
        <p:spPr>
          <a:xfrm>
            <a:off x="457200" y="1097280"/>
            <a:ext cx="8229600" cy="4846320"/>
          </a:xfrm>
          <a:prstGeom prst="rect">
            <a:avLst/>
          </a:prstGeom>
        </p:spPr>
      </p:pic>
      <p:sp>
        <p:nvSpPr>
          <p:cNvPr id="5" name="TextBox 4"/>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[A2] topology.py  ·  [3] JPL Horizons (Lagrange ES-L4/L5 geometry)</a:t>
            </a:r>
          </a:p>
        </p:txBody>
      </p:sp>
      <p:sp>
        <p:nvSpPr>
          <p:cNvPr id="6" name="TextBox 5"/>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7" name="TextBox 6"/>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16 / 50</a:t>
            </a:r>
          </a:p>
        </p:txBody>
      </p:sp>
    </p:spTree>
  </p:cSld>
  <p:transition spd="med" advClick="1">
    <p:cover dir="l"/>
  </p:transition>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DSN COVERAGE</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009EFF"/>
                </a:solidFill>
                <a:latin typeface="Calibri"/>
              </a:defRPr>
            </a:pPr>
            <a:r>
              <a:t>Deep Space Network Ground Stations</a:t>
            </a:r>
          </a:p>
        </p:txBody>
      </p:sp>
      <p:sp>
        <p:nvSpPr>
          <p:cNvPr id="4" name="Rectangle 3"/>
          <p:cNvSpPr/>
          <p:nvPr/>
        </p:nvSpPr>
        <p:spPr>
          <a:xfrm>
            <a:off x="640080" y="1234440"/>
            <a:ext cx="2286000" cy="3810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dsn_coverage.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Goldstone, Madrid, and Canberra provide 24/7 coverage with 120° spacing</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[1] NASA Deep Space Network</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17 / 50</a:t>
            </a:r>
          </a:p>
        </p:txBody>
      </p:sp>
    </p:spTree>
  </p:cSld>
  <p:transition spd="med" advClick="1">
    <p:fade/>
  </p:transition>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ORBITAL POSITIONS</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FF8C00"/>
                </a:solidFill>
                <a:latin typeface="Calibri"/>
              </a:defRPr>
            </a:pPr>
            <a:r>
              <a:t>Key Relay Positions in the Network</a:t>
            </a:r>
          </a:p>
        </p:txBody>
      </p:sp>
      <p:sp>
        <p:nvSpPr>
          <p:cNvPr id="4" name="Rectangle 3"/>
          <p:cNvSpPr/>
          <p:nvPr/>
        </p:nvSpPr>
        <p:spPr>
          <a:xfrm>
            <a:off x="640080" y="1234440"/>
            <a:ext cx="2286000" cy="38100"/>
          </a:xfrm>
          <a:prstGeom prst="rect">
            <a:avLst/>
          </a:prstGeom>
          <a:solidFill>
            <a:srgbClr val="FF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orbital_positions.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Lagrange point relays at ES-L4 and ES-L5 maintain connectivity during conjunction</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[3] JPL Horizons (ES-L4/L5)  ·  [A2] topology.py</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18 / 50</a:t>
            </a:r>
          </a:p>
        </p:txBody>
      </p:sp>
    </p:spTree>
  </p:cSld>
  <p:transition spd="med" advClick="1">
    <p:fade/>
  </p:transition>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274320"/>
            <a:ext cx="8229600" cy="548640"/>
          </a:xfrm>
          <a:prstGeom prst="rect">
            <a:avLst/>
          </a:prstGeom>
          <a:noFill/>
        </p:spPr>
        <p:txBody>
          <a:bodyPr wrap="square">
            <a:spAutoFit/>
          </a:bodyPr>
          <a:lstStyle/>
          <a:p>
            <a:pPr algn="l">
              <a:defRPr sz="3200" b="1">
                <a:solidFill>
                  <a:srgbClr val="FFFFFF"/>
                </a:solidFill>
                <a:latin typeface="Calibri"/>
              </a:defRPr>
            </a:pPr>
            <a:r>
              <a:t>OPTICAL COMMUNICATIONS</a:t>
            </a:r>
          </a:p>
        </p:txBody>
      </p:sp>
      <p:sp>
        <p:nvSpPr>
          <p:cNvPr id="3" name="TextBox 2"/>
          <p:cNvSpPr txBox="1"/>
          <p:nvPr/>
        </p:nvSpPr>
        <p:spPr>
          <a:xfrm>
            <a:off x="548640" y="822960"/>
            <a:ext cx="8229600" cy="365760"/>
          </a:xfrm>
          <a:prstGeom prst="rect">
            <a:avLst/>
          </a:prstGeom>
          <a:noFill/>
        </p:spPr>
        <p:txBody>
          <a:bodyPr wrap="square">
            <a:spAutoFit/>
          </a:bodyPr>
          <a:lstStyle/>
          <a:p>
            <a:pPr algn="l">
              <a:defRPr sz="1600" b="0">
                <a:solidFill>
                  <a:srgbClr val="00D4AA"/>
                </a:solidFill>
                <a:latin typeface="Calibri"/>
              </a:defRPr>
            </a:pPr>
            <a:r>
              <a:t>10–100x Capability Over RF</a:t>
            </a:r>
          </a:p>
        </p:txBody>
      </p:sp>
      <p:sp>
        <p:nvSpPr>
          <p:cNvPr id="4" name="Rectangle 3"/>
          <p:cNvSpPr/>
          <p:nvPr/>
        </p:nvSpPr>
        <p:spPr>
          <a:xfrm>
            <a:off x="548640" y="1234440"/>
            <a:ext cx="2286000" cy="3810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274320" y="1417320"/>
            <a:ext cx="2834640" cy="1097280"/>
          </a:xfrm>
          <a:prstGeom prst="roundRect">
            <a:avLst/>
          </a:prstGeom>
          <a:solidFill>
            <a:srgbClr val="141B2D"/>
          </a:solidFill>
          <a:ln w="12700">
            <a:solidFill>
              <a:srgbClr val="2ECC7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2ECC71"/>
                </a:solidFill>
                <a:latin typeface="Calibri"/>
              </a:defRPr>
            </a:pPr>
            <a:r>
              <a:t>100–200</a:t>
            </a:r>
          </a:p>
          <a:p>
            <a:pPr algn="ctr">
              <a:spcBef>
                <a:spcPts val="200"/>
              </a:spcBef>
              <a:spcAft>
                <a:spcPts val="400"/>
              </a:spcAft>
              <a:defRPr sz="1000" b="0">
                <a:solidFill>
                  <a:srgbClr val="B0B8CC"/>
                </a:solidFill>
                <a:latin typeface="Calibri"/>
              </a:defRPr>
            </a:pPr>
            <a:r>
              <a:t>Mbps at closest approach</a:t>
            </a:r>
          </a:p>
        </p:txBody>
      </p:sp>
      <p:sp>
        <p:nvSpPr>
          <p:cNvPr id="6" name="Rounded Rectangle 5"/>
          <p:cNvSpPr/>
          <p:nvPr/>
        </p:nvSpPr>
        <p:spPr>
          <a:xfrm>
            <a:off x="3246120" y="1417320"/>
            <a:ext cx="2834640" cy="1097280"/>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009EFF"/>
                </a:solidFill>
                <a:latin typeface="Calibri"/>
              </a:defRPr>
            </a:pPr>
            <a:r>
              <a:t>10–20</a:t>
            </a:r>
          </a:p>
          <a:p>
            <a:pPr algn="ctr">
              <a:spcBef>
                <a:spcPts val="200"/>
              </a:spcBef>
              <a:spcAft>
                <a:spcPts val="400"/>
              </a:spcAft>
              <a:defRPr sz="1000" b="0">
                <a:solidFill>
                  <a:srgbClr val="B0B8CC"/>
                </a:solidFill>
                <a:latin typeface="Calibri"/>
              </a:defRPr>
            </a:pPr>
            <a:r>
              <a:t>Mbps average distance</a:t>
            </a:r>
          </a:p>
        </p:txBody>
      </p:sp>
      <p:sp>
        <p:nvSpPr>
          <p:cNvPr id="7" name="Rounded Rectangle 6"/>
          <p:cNvSpPr/>
          <p:nvPr/>
        </p:nvSpPr>
        <p:spPr>
          <a:xfrm>
            <a:off x="6217920" y="1417320"/>
            <a:ext cx="2834640" cy="1097280"/>
          </a:xfrm>
          <a:prstGeom prst="roundRect">
            <a:avLst/>
          </a:prstGeom>
          <a:solidFill>
            <a:srgbClr val="141B2D"/>
          </a:solidFill>
          <a:ln w="12700">
            <a:solidFill>
              <a:srgbClr val="FF4D4D"/>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FF4D4D"/>
                </a:solidFill>
                <a:latin typeface="Calibri"/>
              </a:defRPr>
            </a:pPr>
            <a:r>
              <a:t>2–5</a:t>
            </a:r>
          </a:p>
          <a:p>
            <a:pPr algn="ctr">
              <a:spcBef>
                <a:spcPts val="200"/>
              </a:spcBef>
              <a:spcAft>
                <a:spcPts val="400"/>
              </a:spcAft>
              <a:defRPr sz="1000" b="0">
                <a:solidFill>
                  <a:srgbClr val="B0B8CC"/>
                </a:solidFill>
                <a:latin typeface="Calibri"/>
              </a:defRPr>
            </a:pPr>
            <a:r>
              <a:t>Mbps at farthest point</a:t>
            </a:r>
          </a:p>
        </p:txBody>
      </p:sp>
      <p:sp>
        <p:nvSpPr>
          <p:cNvPr id="8" name="Rounded Rectangle 7"/>
          <p:cNvSpPr/>
          <p:nvPr/>
        </p:nvSpPr>
        <p:spPr>
          <a:xfrm>
            <a:off x="274320" y="2651760"/>
            <a:ext cx="4389120" cy="1645920"/>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r>
              <a:t>Key Equations</a:t>
            </a:r>
          </a:p>
          <a:p>
            <a:pPr algn="l">
              <a:spcBef>
                <a:spcPts val="200"/>
              </a:spcBef>
              <a:spcAft>
                <a:spcPts val="200"/>
              </a:spcAft>
              <a:defRPr sz="1300" b="0">
                <a:solidFill>
                  <a:srgbClr val="B0B8CC"/>
                </a:solidFill>
                <a:latin typeface="Calibri"/>
              </a:defRPr>
            </a:pPr>
            <a:r>
              <a:t>FSPL = 20·log₁₀(4πd/λ)  — free-space path loss</a:t>
            </a:r>
          </a:p>
          <a:p>
            <a:pPr algn="l">
              <a:spcBef>
                <a:spcPts val="200"/>
              </a:spcBef>
              <a:spcAft>
                <a:spcPts val="200"/>
              </a:spcAft>
              <a:defRPr sz="1300" b="0">
                <a:solidFill>
                  <a:srgbClr val="B0B8CC"/>
                </a:solidFill>
                <a:latin typeface="Calibri"/>
              </a:defRPr>
            </a:pPr>
            <a:r>
              <a:t>Gain = 10·log₁₀(η·(πD/λ)²)  — antenna gain</a:t>
            </a:r>
          </a:p>
          <a:p>
            <a:pPr algn="l">
              <a:spcBef>
                <a:spcPts val="200"/>
              </a:spcBef>
              <a:spcAft>
                <a:spcPts val="200"/>
              </a:spcAft>
              <a:defRPr sz="1300" b="0">
                <a:solidFill>
                  <a:srgbClr val="B0B8CC"/>
                </a:solidFill>
                <a:latin typeface="Calibri"/>
              </a:defRPr>
            </a:pPr>
            <a:r>
              <a:t>Pr = Pt + Gt + Gr − FSPL  — received power</a:t>
            </a:r>
          </a:p>
        </p:txBody>
      </p:sp>
      <p:graphicFrame>
        <p:nvGraphicFramePr>
          <p:cNvPr id="9" name="Table 8"/>
          <p:cNvGraphicFramePr>
            <a:graphicFrameLocks noGrp="1"/>
          </p:cNvGraphicFramePr>
          <p:nvPr/>
        </p:nvGraphicFramePr>
        <p:xfrm>
          <a:off x="4846320" y="2651760"/>
          <a:ext cx="4023360" cy="1645920"/>
        </p:xfrm>
        <a:graphic>
          <a:graphicData uri="http://schemas.openxmlformats.org/drawingml/2006/table">
            <a:tbl>
              <a:tblPr firstRow="1" bandRow="1">
                <a:tableStyleId>{5C22544A-7EE6-4342-B048-85BDC9FD1C3A}</a:tableStyleId>
              </a:tblPr>
              <a:tblGrid>
                <a:gridCol w="2011680"/>
                <a:gridCol w="2011680"/>
              </a:tblGrid>
              <a:tr h="329184">
                <a:tc>
                  <a:txBody>
                    <a:bodyPr/>
                    <a:lstStyle/>
                    <a:p>
                      <a:pPr algn="ctr">
                        <a:defRPr b="1" sz="1200">
                          <a:solidFill>
                            <a:srgbClr val="FFFFFF"/>
                          </a:solidFill>
                          <a:latin typeface="Calibri"/>
                        </a:defRPr>
                      </a:pPr>
                      <a:r>
                        <a:t>Parameter</a:t>
                      </a:r>
                    </a:p>
                  </a:txBody>
                  <a:tcPr anchor="ctr" marL="73152" marR="73152" marT="36576" marB="36576">
                    <a:solidFill>
                      <a:srgbClr val="009EFF"/>
                    </a:solidFill>
                  </a:tcPr>
                </a:tc>
                <a:tc>
                  <a:txBody>
                    <a:bodyPr/>
                    <a:lstStyle/>
                    <a:p>
                      <a:pPr algn="ctr">
                        <a:defRPr b="1" sz="1200">
                          <a:solidFill>
                            <a:srgbClr val="FFFFFF"/>
                          </a:solidFill>
                          <a:latin typeface="Calibri"/>
                        </a:defRPr>
                      </a:pPr>
                      <a:r>
                        <a:t>Value</a:t>
                      </a:r>
                    </a:p>
                  </a:txBody>
                  <a:tcPr anchor="ctr" marL="73152" marR="73152" marT="36576" marB="36576">
                    <a:solidFill>
                      <a:srgbClr val="009EFF"/>
                    </a:solidFill>
                  </a:tcPr>
                </a:tc>
              </a:tr>
              <a:tr h="329184">
                <a:tc>
                  <a:txBody>
                    <a:bodyPr/>
                    <a:lstStyle/>
                    <a:p>
                      <a:pPr>
                        <a:defRPr sz="1100">
                          <a:solidFill>
                            <a:srgbClr val="B0B8CC"/>
                          </a:solidFill>
                          <a:latin typeface="Calibri"/>
                        </a:defRPr>
                      </a:pPr>
                      <a:r>
                        <a:t>Wavelength</a:t>
                      </a:r>
                    </a:p>
                  </a:txBody>
                  <a:tcPr anchor="ctr" marL="73152" marR="73152" marT="36576" marB="36576">
                    <a:solidFill>
                      <a:srgbClr val="141B2D"/>
                    </a:solidFill>
                  </a:tcPr>
                </a:tc>
                <a:tc>
                  <a:txBody>
                    <a:bodyPr/>
                    <a:lstStyle/>
                    <a:p>
                      <a:pPr>
                        <a:defRPr sz="1100">
                          <a:solidFill>
                            <a:srgbClr val="B0B8CC"/>
                          </a:solidFill>
                          <a:latin typeface="Calibri"/>
                        </a:defRPr>
                      </a:pPr>
                      <a:r>
                        <a:t>1550 nm</a:t>
                      </a:r>
                    </a:p>
                  </a:txBody>
                  <a:tcPr anchor="ctr" marL="73152" marR="73152" marT="36576" marB="36576">
                    <a:solidFill>
                      <a:srgbClr val="141B2D"/>
                    </a:solidFill>
                  </a:tcPr>
                </a:tc>
              </a:tr>
              <a:tr h="329184">
                <a:tc>
                  <a:txBody>
                    <a:bodyPr/>
                    <a:lstStyle/>
                    <a:p>
                      <a:pPr>
                        <a:defRPr sz="1100">
                          <a:solidFill>
                            <a:srgbClr val="B0B8CC"/>
                          </a:solidFill>
                          <a:latin typeface="Calibri"/>
                        </a:defRPr>
                      </a:pPr>
                      <a:r>
                        <a:t>Tx Power</a:t>
                      </a:r>
                    </a:p>
                  </a:txBody>
                  <a:tcPr anchor="ctr" marL="73152" marR="73152" marT="36576" marB="36576">
                    <a:solidFill>
                      <a:srgbClr val="182236"/>
                    </a:solidFill>
                  </a:tcPr>
                </a:tc>
                <a:tc>
                  <a:txBody>
                    <a:bodyPr/>
                    <a:lstStyle/>
                    <a:p>
                      <a:pPr>
                        <a:defRPr sz="1100">
                          <a:solidFill>
                            <a:srgbClr val="B0B8CC"/>
                          </a:solidFill>
                          <a:latin typeface="Calibri"/>
                        </a:defRPr>
                      </a:pPr>
                      <a:r>
                        <a:t>5 W</a:t>
                      </a:r>
                    </a:p>
                  </a:txBody>
                  <a:tcPr anchor="ctr" marL="73152" marR="73152" marT="36576" marB="36576">
                    <a:solidFill>
                      <a:srgbClr val="182236"/>
                    </a:solidFill>
                  </a:tcPr>
                </a:tc>
              </a:tr>
              <a:tr h="329184">
                <a:tc>
                  <a:txBody>
                    <a:bodyPr/>
                    <a:lstStyle/>
                    <a:p>
                      <a:pPr>
                        <a:defRPr sz="1100">
                          <a:solidFill>
                            <a:srgbClr val="B0B8CC"/>
                          </a:solidFill>
                          <a:latin typeface="Calibri"/>
                        </a:defRPr>
                      </a:pPr>
                      <a:r>
                        <a:t>Tx Aperture</a:t>
                      </a:r>
                    </a:p>
                  </a:txBody>
                  <a:tcPr anchor="ctr" marL="73152" marR="73152" marT="36576" marB="36576">
                    <a:solidFill>
                      <a:srgbClr val="141B2D"/>
                    </a:solidFill>
                  </a:tcPr>
                </a:tc>
                <a:tc>
                  <a:txBody>
                    <a:bodyPr/>
                    <a:lstStyle/>
                    <a:p>
                      <a:pPr>
                        <a:defRPr sz="1100">
                          <a:solidFill>
                            <a:srgbClr val="B0B8CC"/>
                          </a:solidFill>
                          <a:latin typeface="Calibri"/>
                        </a:defRPr>
                      </a:pPr>
                      <a:r>
                        <a:t>22 cm</a:t>
                      </a:r>
                    </a:p>
                  </a:txBody>
                  <a:tcPr anchor="ctr" marL="73152" marR="73152" marT="36576" marB="36576">
                    <a:solidFill>
                      <a:srgbClr val="141B2D"/>
                    </a:solidFill>
                  </a:tcPr>
                </a:tc>
              </a:tr>
              <a:tr h="329184">
                <a:tc>
                  <a:txBody>
                    <a:bodyPr/>
                    <a:lstStyle/>
                    <a:p>
                      <a:pPr>
                        <a:defRPr sz="1100">
                          <a:solidFill>
                            <a:srgbClr val="B0B8CC"/>
                          </a:solidFill>
                          <a:latin typeface="Calibri"/>
                        </a:defRPr>
                      </a:pPr>
                      <a:r>
                        <a:t>Rx Aperture</a:t>
                      </a:r>
                    </a:p>
                  </a:txBody>
                  <a:tcPr anchor="ctr" marL="73152" marR="73152" marT="36576" marB="36576">
                    <a:solidFill>
                      <a:srgbClr val="182236"/>
                    </a:solidFill>
                  </a:tcPr>
                </a:tc>
                <a:tc>
                  <a:txBody>
                    <a:bodyPr/>
                    <a:lstStyle/>
                    <a:p>
                      <a:pPr>
                        <a:defRPr sz="1100">
                          <a:solidFill>
                            <a:srgbClr val="B0B8CC"/>
                          </a:solidFill>
                          <a:latin typeface="Calibri"/>
                        </a:defRPr>
                      </a:pPr>
                      <a:r>
                        <a:t>1.0 m</a:t>
                      </a:r>
                    </a:p>
                  </a:txBody>
                  <a:tcPr anchor="ctr" marL="73152" marR="73152" marT="36576" marB="36576">
                    <a:solidFill>
                      <a:srgbClr val="182236"/>
                    </a:solidFill>
                  </a:tcPr>
                </a:tc>
              </a:tr>
            </a:tbl>
          </a:graphicData>
        </a:graphic>
      </p:graphicFrame>
      <p:sp>
        <p:nvSpPr>
          <p:cNvPr id="10" name="TextBox 9"/>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[5] CCSDS 141.0-B-1 (optical link)  ·  [A4] AETHERIX link_budget.py  ·  [1] NASA MRO (6 Mbps RF baseline)</a:t>
            </a:r>
          </a:p>
        </p:txBody>
      </p:sp>
      <p:sp>
        <p:nvSpPr>
          <p:cNvPr id="11" name="TextBox 10"/>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12" name="TextBox 11"/>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19 / 50</a:t>
            </a:r>
          </a:p>
        </p:txBody>
      </p:sp>
    </p:spTree>
  </p:cSld>
  <p:transition spd="med" advClick="1">
    <p:fade/>
  </p:transition>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DATA RATE VS DISTANCE</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009EFF"/>
                </a:solidFill>
                <a:latin typeface="Calibri"/>
              </a:defRPr>
            </a:pPr>
            <a:r>
              <a:t>Optical Link Performance</a:t>
            </a:r>
          </a:p>
        </p:txBody>
      </p:sp>
      <p:sp>
        <p:nvSpPr>
          <p:cNvPr id="4" name="Rectangle 3"/>
          <p:cNvSpPr/>
          <p:nvPr/>
        </p:nvSpPr>
        <p:spPr>
          <a:xfrm>
            <a:off x="640080" y="1234440"/>
            <a:ext cx="2286000" cy="3810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data_rate_vs_distance.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Data rate degrades with distance squared — 200 Mbps at closest to 2 Mbps at farthest</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[5] CCSDS 141.0-B-1  ·  [A4] link_budget.py  ·  design target</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20 / 50</a:t>
            </a:r>
          </a:p>
        </p:txBody>
      </p:sp>
    </p:spTree>
  </p:cSld>
  <p:transition spd="med" advClick="1">
    <p:fade/>
  </p:transition>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LINK BUDGET BREAKDOWN</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00D4AA"/>
                </a:solidFill>
                <a:latin typeface="Calibri"/>
              </a:defRPr>
            </a:pPr>
            <a:r>
              <a:t>Optical Link Analysis</a:t>
            </a:r>
          </a:p>
        </p:txBody>
      </p:sp>
      <p:sp>
        <p:nvSpPr>
          <p:cNvPr id="4" name="Rectangle 3"/>
          <p:cNvSpPr/>
          <p:nvPr/>
        </p:nvSpPr>
        <p:spPr>
          <a:xfrm>
            <a:off x="640080" y="1234440"/>
            <a:ext cx="2286000" cy="38100"/>
          </a:xfrm>
          <a:prstGeom prst="rect">
            <a:avLst/>
          </a:prstGeom>
          <a:solidFill>
            <a:srgbClr val="00D4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link_budget_breakdown.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Free-space path loss is the dominant factor — over 350 dB at average distance</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[5] CCSDS 141.0-B-1  ·  [A4] AETHERIX link_budget.py</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21 / 50</a:t>
            </a:r>
          </a:p>
        </p:txBody>
      </p:sp>
    </p:spTree>
  </p:cSld>
  <p:transition spd="med" advClick="1">
    <p:fade/>
  </p:transition>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274320"/>
            <a:ext cx="8229600" cy="548640"/>
          </a:xfrm>
          <a:prstGeom prst="rect">
            <a:avLst/>
          </a:prstGeom>
          <a:noFill/>
        </p:spPr>
        <p:txBody>
          <a:bodyPr wrap="square">
            <a:spAutoFit/>
          </a:bodyPr>
          <a:lstStyle/>
          <a:p>
            <a:pPr algn="l">
              <a:defRPr sz="3200" b="1">
                <a:solidFill>
                  <a:srgbClr val="FFFFFF"/>
                </a:solidFill>
                <a:latin typeface="Calibri"/>
              </a:defRPr>
            </a:pPr>
            <a:r>
              <a:t>EARTH-MARS JOURNEY</a:t>
            </a:r>
          </a:p>
        </p:txBody>
      </p:sp>
      <p:sp>
        <p:nvSpPr>
          <p:cNvPr id="3" name="TextBox 2"/>
          <p:cNvSpPr txBox="1"/>
          <p:nvPr/>
        </p:nvSpPr>
        <p:spPr>
          <a:xfrm>
            <a:off x="548640" y="822960"/>
            <a:ext cx="8229600" cy="365760"/>
          </a:xfrm>
          <a:prstGeom prst="rect">
            <a:avLst/>
          </a:prstGeom>
          <a:noFill/>
        </p:spPr>
        <p:txBody>
          <a:bodyPr wrap="square">
            <a:spAutoFit/>
          </a:bodyPr>
          <a:lstStyle/>
          <a:p>
            <a:pPr algn="l">
              <a:defRPr sz="1600" b="0">
                <a:solidFill>
                  <a:srgbClr val="00D4AA"/>
                </a:solidFill>
                <a:latin typeface="Calibri"/>
              </a:defRPr>
            </a:pPr>
            <a:r>
              <a:t>500 MB in 7 Hops</a:t>
            </a:r>
          </a:p>
        </p:txBody>
      </p:sp>
      <p:sp>
        <p:nvSpPr>
          <p:cNvPr id="4" name="Rectangle 3"/>
          <p:cNvSpPr/>
          <p:nvPr/>
        </p:nvSpPr>
        <p:spPr>
          <a:xfrm>
            <a:off x="548640" y="1234440"/>
            <a:ext cx="2286000" cy="3810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274320" y="1371600"/>
          <a:ext cx="8595360" cy="2468880"/>
        </p:xfrm>
        <a:graphic>
          <a:graphicData uri="http://schemas.openxmlformats.org/drawingml/2006/table">
            <a:tbl>
              <a:tblPr firstRow="1" bandRow="1">
                <a:tableStyleId>{5C22544A-7EE6-4342-B048-85BDC9FD1C3A}</a:tableStyleId>
              </a:tblPr>
              <a:tblGrid>
                <a:gridCol w="2865120"/>
                <a:gridCol w="2865120"/>
                <a:gridCol w="2865120"/>
              </a:tblGrid>
              <a:tr h="352697">
                <a:tc>
                  <a:txBody>
                    <a:bodyPr/>
                    <a:lstStyle/>
                    <a:p>
                      <a:pPr algn="ctr">
                        <a:defRPr b="1" sz="1200">
                          <a:solidFill>
                            <a:srgbClr val="FFFFFF"/>
                          </a:solidFill>
                          <a:latin typeface="Calibri"/>
                        </a:defRPr>
                      </a:pPr>
                      <a:r>
                        <a:t>Hop</a:t>
                      </a:r>
                    </a:p>
                  </a:txBody>
                  <a:tcPr anchor="ctr" marL="73152" marR="73152" marT="36576" marB="36576">
                    <a:solidFill>
                      <a:srgbClr val="009EFF"/>
                    </a:solidFill>
                  </a:tcPr>
                </a:tc>
                <a:tc>
                  <a:txBody>
                    <a:bodyPr/>
                    <a:lstStyle/>
                    <a:p>
                      <a:pPr algn="ctr">
                        <a:defRPr b="1" sz="1200">
                          <a:solidFill>
                            <a:srgbClr val="FFFFFF"/>
                          </a:solidFill>
                          <a:latin typeface="Calibri"/>
                        </a:defRPr>
                      </a:pPr>
                      <a:r>
                        <a:t>Path</a:t>
                      </a:r>
                    </a:p>
                  </a:txBody>
                  <a:tcPr anchor="ctr" marL="73152" marR="73152" marT="36576" marB="36576">
                    <a:solidFill>
                      <a:srgbClr val="009EFF"/>
                    </a:solidFill>
                  </a:tcPr>
                </a:tc>
                <a:tc>
                  <a:txBody>
                    <a:bodyPr/>
                    <a:lstStyle/>
                    <a:p>
                      <a:pPr algn="ctr">
                        <a:defRPr b="1" sz="1200">
                          <a:solidFill>
                            <a:srgbClr val="FFFFFF"/>
                          </a:solidFill>
                          <a:latin typeface="Calibri"/>
                        </a:defRPr>
                      </a:pPr>
                      <a:r>
                        <a:t>Link</a:t>
                      </a:r>
                    </a:p>
                  </a:txBody>
                  <a:tcPr anchor="ctr" marL="73152" marR="73152" marT="36576" marB="36576">
                    <a:solidFill>
                      <a:srgbClr val="009EFF"/>
                    </a:solidFill>
                  </a:tcPr>
                </a:tc>
              </a:tr>
              <a:tr h="352697">
                <a:tc>
                  <a:txBody>
                    <a:bodyPr/>
                    <a:lstStyle/>
                    <a:p>
                      <a:pPr>
                        <a:defRPr sz="1100">
                          <a:solidFill>
                            <a:srgbClr val="B0B8CC"/>
                          </a:solidFill>
                          <a:latin typeface="Calibri"/>
                        </a:defRPr>
                      </a:pPr>
                      <a:r>
                        <a:t>1</a:t>
                      </a:r>
                    </a:p>
                  </a:txBody>
                  <a:tcPr anchor="ctr" marL="73152" marR="73152" marT="36576" marB="36576">
                    <a:solidFill>
                      <a:srgbClr val="141B2D"/>
                    </a:solidFill>
                  </a:tcPr>
                </a:tc>
                <a:tc>
                  <a:txBody>
                    <a:bodyPr/>
                    <a:lstStyle/>
                    <a:p>
                      <a:pPr>
                        <a:defRPr sz="1100">
                          <a:solidFill>
                            <a:srgbClr val="B0B8CC"/>
                          </a:solidFill>
                          <a:latin typeface="Calibri"/>
                        </a:defRPr>
                      </a:pPr>
                      <a:r>
                        <a:t>Rover → UHF Relay</a:t>
                      </a:r>
                    </a:p>
                  </a:txBody>
                  <a:tcPr anchor="ctr" marL="73152" marR="73152" marT="36576" marB="36576">
                    <a:solidFill>
                      <a:srgbClr val="141B2D"/>
                    </a:solidFill>
                  </a:tcPr>
                </a:tc>
                <a:tc>
                  <a:txBody>
                    <a:bodyPr/>
                    <a:lstStyle/>
                    <a:p>
                      <a:pPr>
                        <a:defRPr sz="1100">
                          <a:solidFill>
                            <a:srgbClr val="B0B8CC"/>
                          </a:solidFill>
                          <a:latin typeface="Calibri"/>
                        </a:defRPr>
                      </a:pPr>
                      <a:r>
                        <a:t>UHF S-band</a:t>
                      </a:r>
                    </a:p>
                  </a:txBody>
                  <a:tcPr anchor="ctr" marL="73152" marR="73152" marT="36576" marB="36576">
                    <a:solidFill>
                      <a:srgbClr val="141B2D"/>
                    </a:solidFill>
                  </a:tcPr>
                </a:tc>
              </a:tr>
              <a:tr h="352697">
                <a:tc>
                  <a:txBody>
                    <a:bodyPr/>
                    <a:lstStyle/>
                    <a:p>
                      <a:pPr>
                        <a:defRPr sz="1100">
                          <a:solidFill>
                            <a:srgbClr val="B0B8CC"/>
                          </a:solidFill>
                          <a:latin typeface="Calibri"/>
                        </a:defRPr>
                      </a:pPr>
                      <a:r>
                        <a:t>2</a:t>
                      </a:r>
                    </a:p>
                  </a:txBody>
                  <a:tcPr anchor="ctr" marL="73152" marR="73152" marT="36576" marB="36576">
                    <a:solidFill>
                      <a:srgbClr val="182236"/>
                    </a:solidFill>
                  </a:tcPr>
                </a:tc>
                <a:tc>
                  <a:txBody>
                    <a:bodyPr/>
                    <a:lstStyle/>
                    <a:p>
                      <a:pPr>
                        <a:defRPr sz="1100">
                          <a:solidFill>
                            <a:srgbClr val="B0B8CC"/>
                          </a:solidFill>
                          <a:latin typeface="Calibri"/>
                        </a:defRPr>
                      </a:pPr>
                      <a:r>
                        <a:t>UHF Relay → Areostationary</a:t>
                      </a:r>
                    </a:p>
                  </a:txBody>
                  <a:tcPr anchor="ctr" marL="73152" marR="73152" marT="36576" marB="36576">
                    <a:solidFill>
                      <a:srgbClr val="182236"/>
                    </a:solidFill>
                  </a:tcPr>
                </a:tc>
                <a:tc>
                  <a:txBody>
                    <a:bodyPr/>
                    <a:lstStyle/>
                    <a:p>
                      <a:pPr>
                        <a:defRPr sz="1100">
                          <a:solidFill>
                            <a:srgbClr val="B0B8CC"/>
                          </a:solidFill>
                          <a:latin typeface="Calibri"/>
                        </a:defRPr>
                      </a:pPr>
                      <a:r>
                        <a:t>UHF uplink</a:t>
                      </a:r>
                    </a:p>
                  </a:txBody>
                  <a:tcPr anchor="ctr" marL="73152" marR="73152" marT="36576" marB="36576">
                    <a:solidFill>
                      <a:srgbClr val="182236"/>
                    </a:solidFill>
                  </a:tcPr>
                </a:tc>
              </a:tr>
              <a:tr h="352697">
                <a:tc>
                  <a:txBody>
                    <a:bodyPr/>
                    <a:lstStyle/>
                    <a:p>
                      <a:pPr>
                        <a:defRPr sz="1100">
                          <a:solidFill>
                            <a:srgbClr val="B0B8CC"/>
                          </a:solidFill>
                          <a:latin typeface="Calibri"/>
                        </a:defRPr>
                      </a:pPr>
                      <a:r>
                        <a:t>3</a:t>
                      </a:r>
                    </a:p>
                  </a:txBody>
                  <a:tcPr anchor="ctr" marL="73152" marR="73152" marT="36576" marB="36576">
                    <a:solidFill>
                      <a:srgbClr val="141B2D"/>
                    </a:solidFill>
                  </a:tcPr>
                </a:tc>
                <a:tc>
                  <a:txBody>
                    <a:bodyPr/>
                    <a:lstStyle/>
                    <a:p>
                      <a:pPr>
                        <a:defRPr sz="1100">
                          <a:solidFill>
                            <a:srgbClr val="B0B8CC"/>
                          </a:solidFill>
                          <a:latin typeface="Calibri"/>
                        </a:defRPr>
                      </a:pPr>
                      <a:r>
                        <a:t>Areostationary → Polar Orbiter</a:t>
                      </a:r>
                    </a:p>
                  </a:txBody>
                  <a:tcPr anchor="ctr" marL="73152" marR="73152" marT="36576" marB="36576">
                    <a:solidFill>
                      <a:srgbClr val="141B2D"/>
                    </a:solidFill>
                  </a:tcPr>
                </a:tc>
                <a:tc>
                  <a:txBody>
                    <a:bodyPr/>
                    <a:lstStyle/>
                    <a:p>
                      <a:pPr>
                        <a:defRPr sz="1100">
                          <a:solidFill>
                            <a:srgbClr val="B0B8CC"/>
                          </a:solidFill>
                          <a:latin typeface="Calibri"/>
                        </a:defRPr>
                      </a:pPr>
                      <a:r>
                        <a:t>Crosslink</a:t>
                      </a:r>
                    </a:p>
                  </a:txBody>
                  <a:tcPr anchor="ctr" marL="73152" marR="73152" marT="36576" marB="36576">
                    <a:solidFill>
                      <a:srgbClr val="141B2D"/>
                    </a:solidFill>
                  </a:tcPr>
                </a:tc>
              </a:tr>
              <a:tr h="352697">
                <a:tc>
                  <a:txBody>
                    <a:bodyPr/>
                    <a:lstStyle/>
                    <a:p>
                      <a:pPr>
                        <a:defRPr sz="1100">
                          <a:solidFill>
                            <a:srgbClr val="B0B8CC"/>
                          </a:solidFill>
                          <a:latin typeface="Calibri"/>
                        </a:defRPr>
                      </a:pPr>
                      <a:r>
                        <a:t>4–5</a:t>
                      </a:r>
                    </a:p>
                  </a:txBody>
                  <a:tcPr anchor="ctr" marL="73152" marR="73152" marT="36576" marB="36576">
                    <a:solidFill>
                      <a:srgbClr val="182236"/>
                    </a:solidFill>
                  </a:tcPr>
                </a:tc>
                <a:tc>
                  <a:txBody>
                    <a:bodyPr/>
                    <a:lstStyle/>
                    <a:p>
                      <a:pPr>
                        <a:defRPr sz="1100">
                          <a:solidFill>
                            <a:srgbClr val="B0B8CC"/>
                          </a:solidFill>
                          <a:latin typeface="Calibri"/>
                        </a:defRPr>
                      </a:pPr>
                      <a:r>
                        <a:t>Polar Orbiter → LEO Constellation</a:t>
                      </a:r>
                    </a:p>
                  </a:txBody>
                  <a:tcPr anchor="ctr" marL="73152" marR="73152" marT="36576" marB="36576">
                    <a:solidFill>
                      <a:srgbClr val="182236"/>
                    </a:solidFill>
                  </a:tcPr>
                </a:tc>
                <a:tc>
                  <a:txBody>
                    <a:bodyPr/>
                    <a:lstStyle/>
                    <a:p>
                      <a:pPr>
                        <a:defRPr sz="1100">
                          <a:solidFill>
                            <a:srgbClr val="B0B8CC"/>
                          </a:solidFill>
                          <a:latin typeface="Calibri"/>
                        </a:defRPr>
                      </a:pPr>
                      <a:r>
                        <a:t>1550 nm laser</a:t>
                      </a:r>
                    </a:p>
                  </a:txBody>
                  <a:tcPr anchor="ctr" marL="73152" marR="73152" marT="36576" marB="36576">
                    <a:solidFill>
                      <a:srgbClr val="182236"/>
                    </a:solidFill>
                  </a:tcPr>
                </a:tc>
              </a:tr>
              <a:tr h="352697">
                <a:tc>
                  <a:txBody>
                    <a:bodyPr/>
                    <a:lstStyle/>
                    <a:p>
                      <a:pPr>
                        <a:defRPr sz="1100">
                          <a:solidFill>
                            <a:srgbClr val="B0B8CC"/>
                          </a:solidFill>
                          <a:latin typeface="Calibri"/>
                        </a:defRPr>
                      </a:pPr>
                      <a:r>
                        <a:t>6</a:t>
                      </a:r>
                    </a:p>
                  </a:txBody>
                  <a:tcPr anchor="ctr" marL="73152" marR="73152" marT="36576" marB="36576">
                    <a:solidFill>
                      <a:srgbClr val="141B2D"/>
                    </a:solidFill>
                  </a:tcPr>
                </a:tc>
                <a:tc>
                  <a:txBody>
                    <a:bodyPr/>
                    <a:lstStyle/>
                    <a:p>
                      <a:pPr>
                        <a:defRPr sz="1100">
                          <a:solidFill>
                            <a:srgbClr val="B0B8CC"/>
                          </a:solidFill>
                          <a:latin typeface="Calibri"/>
                        </a:defRPr>
                      </a:pPr>
                      <a:r>
                        <a:t>LEO Mesh → DSN Ground Station</a:t>
                      </a:r>
                    </a:p>
                  </a:txBody>
                  <a:tcPr anchor="ctr" marL="73152" marR="73152" marT="36576" marB="36576">
                    <a:solidFill>
                      <a:srgbClr val="141B2D"/>
                    </a:solidFill>
                  </a:tcPr>
                </a:tc>
                <a:tc>
                  <a:txBody>
                    <a:bodyPr/>
                    <a:lstStyle/>
                    <a:p>
                      <a:pPr>
                        <a:defRPr sz="1100">
                          <a:solidFill>
                            <a:srgbClr val="B0B8CC"/>
                          </a:solidFill>
                          <a:latin typeface="Calibri"/>
                        </a:defRPr>
                      </a:pPr>
                      <a:r>
                        <a:t>Optical downlink</a:t>
                      </a:r>
                    </a:p>
                  </a:txBody>
                  <a:tcPr anchor="ctr" marL="73152" marR="73152" marT="36576" marB="36576">
                    <a:solidFill>
                      <a:srgbClr val="141B2D"/>
                    </a:solidFill>
                  </a:tcPr>
                </a:tc>
              </a:tr>
              <a:tr h="352698">
                <a:tc>
                  <a:txBody>
                    <a:bodyPr/>
                    <a:lstStyle/>
                    <a:p>
                      <a:pPr>
                        <a:defRPr sz="1100">
                          <a:solidFill>
                            <a:srgbClr val="B0B8CC"/>
                          </a:solidFill>
                          <a:latin typeface="Calibri"/>
                        </a:defRPr>
                      </a:pPr>
                      <a:r>
                        <a:t>7</a:t>
                      </a:r>
                    </a:p>
                  </a:txBody>
                  <a:tcPr anchor="ctr" marL="73152" marR="73152" marT="36576" marB="36576">
                    <a:solidFill>
                      <a:srgbClr val="182236"/>
                    </a:solidFill>
                  </a:tcPr>
                </a:tc>
                <a:tc>
                  <a:txBody>
                    <a:bodyPr/>
                    <a:lstStyle/>
                    <a:p>
                      <a:pPr>
                        <a:defRPr sz="1100">
                          <a:solidFill>
                            <a:srgbClr val="B0B8CC"/>
                          </a:solidFill>
                          <a:latin typeface="Calibri"/>
                        </a:defRPr>
                      </a:pPr>
                      <a:r>
                        <a:t>DSN → Mission Operations Center</a:t>
                      </a:r>
                    </a:p>
                  </a:txBody>
                  <a:tcPr anchor="ctr" marL="73152" marR="73152" marT="36576" marB="36576">
                    <a:solidFill>
                      <a:srgbClr val="182236"/>
                    </a:solidFill>
                  </a:tcPr>
                </a:tc>
                <a:tc>
                  <a:txBody>
                    <a:bodyPr/>
                    <a:lstStyle/>
                    <a:p>
                      <a:pPr>
                        <a:defRPr sz="1100">
                          <a:solidFill>
                            <a:srgbClr val="B0B8CC"/>
                          </a:solidFill>
                          <a:latin typeface="Calibri"/>
                        </a:defRPr>
                      </a:pPr>
                      <a:r>
                        <a:t>TCP/IP fiber</a:t>
                      </a:r>
                    </a:p>
                  </a:txBody>
                  <a:tcPr anchor="ctr" marL="73152" marR="73152" marT="36576" marB="36576">
                    <a:solidFill>
                      <a:srgbClr val="182236"/>
                    </a:solidFill>
                  </a:tcPr>
                </a:tc>
              </a:tr>
            </a:tbl>
          </a:graphicData>
        </a:graphic>
      </p:graphicFrame>
      <p:sp>
        <p:nvSpPr>
          <p:cNvPr id="6" name="Rounded Rectangle 5"/>
          <p:cNvSpPr/>
          <p:nvPr/>
        </p:nvSpPr>
        <p:spPr>
          <a:xfrm>
            <a:off x="182880" y="4023360"/>
            <a:ext cx="2148840" cy="1005840"/>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009EFF"/>
                </a:solidFill>
                <a:latin typeface="Calibri"/>
              </a:defRPr>
            </a:pPr>
            <a:r>
              <a:t>~13min</a:t>
            </a:r>
          </a:p>
          <a:p>
            <a:pPr algn="ctr">
              <a:spcBef>
                <a:spcPts val="200"/>
              </a:spcBef>
              <a:spcAft>
                <a:spcPts val="400"/>
              </a:spcAft>
              <a:defRPr sz="1000" b="0">
                <a:solidFill>
                  <a:srgbClr val="B0B8CC"/>
                </a:solidFill>
                <a:latin typeface="Calibri"/>
              </a:defRPr>
            </a:pPr>
            <a:r>
              <a:t>End-to-end latency</a:t>
            </a:r>
          </a:p>
        </p:txBody>
      </p:sp>
      <p:sp>
        <p:nvSpPr>
          <p:cNvPr id="7" name="Rounded Rectangle 6"/>
          <p:cNvSpPr/>
          <p:nvPr/>
        </p:nvSpPr>
        <p:spPr>
          <a:xfrm>
            <a:off x="2423160" y="4023360"/>
            <a:ext cx="2148840" cy="1005840"/>
          </a:xfrm>
          <a:prstGeom prst="roundRect">
            <a:avLst/>
          </a:prstGeom>
          <a:solidFill>
            <a:srgbClr val="141B2D"/>
          </a:solidFill>
          <a:ln w="12700">
            <a:solidFill>
              <a:srgbClr val="2ECC7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2ECC71"/>
                </a:solidFill>
                <a:latin typeface="Calibri"/>
              </a:defRPr>
            </a:pPr>
            <a:r>
              <a:t>&lt;5%</a:t>
            </a:r>
          </a:p>
          <a:p>
            <a:pPr algn="ctr">
              <a:spcBef>
                <a:spcPts val="200"/>
              </a:spcBef>
              <a:spcAft>
                <a:spcPts val="400"/>
              </a:spcAft>
              <a:defRPr sz="1000" b="0">
                <a:solidFill>
                  <a:srgbClr val="B0B8CC"/>
                </a:solidFill>
                <a:latin typeface="Calibri"/>
              </a:defRPr>
            </a:pPr>
            <a:r>
              <a:t>Protocol overhead</a:t>
            </a:r>
          </a:p>
        </p:txBody>
      </p:sp>
      <p:sp>
        <p:nvSpPr>
          <p:cNvPr id="8" name="Rounded Rectangle 7"/>
          <p:cNvSpPr/>
          <p:nvPr/>
        </p:nvSpPr>
        <p:spPr>
          <a:xfrm>
            <a:off x="4663440" y="4023360"/>
            <a:ext cx="2148840" cy="1005840"/>
          </a:xfrm>
          <a:prstGeom prst="roundRect">
            <a:avLst/>
          </a:prstGeom>
          <a:solidFill>
            <a:srgbClr val="141B2D"/>
          </a:solidFill>
          <a:ln w="12700">
            <a:solidFill>
              <a:srgbClr val="8B5CF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8B5CF6"/>
                </a:solidFill>
                <a:latin typeface="Calibri"/>
              </a:defRPr>
            </a:pPr>
            <a:r>
              <a:t>Tgt &gt;98%</a:t>
            </a:r>
          </a:p>
          <a:p>
            <a:pPr algn="ctr">
              <a:spcBef>
                <a:spcPts val="200"/>
              </a:spcBef>
              <a:spcAft>
                <a:spcPts val="400"/>
              </a:spcAft>
              <a:defRPr sz="1000" b="0">
                <a:solidFill>
                  <a:srgbClr val="B0B8CC"/>
                </a:solidFill>
                <a:latin typeface="Calibri"/>
              </a:defRPr>
            </a:pPr>
            <a:r>
              <a:t>Delivery (goal)</a:t>
            </a:r>
          </a:p>
        </p:txBody>
      </p:sp>
      <p:sp>
        <p:nvSpPr>
          <p:cNvPr id="9" name="Rounded Rectangle 8"/>
          <p:cNvSpPr/>
          <p:nvPr/>
        </p:nvSpPr>
        <p:spPr>
          <a:xfrm>
            <a:off x="6903720" y="4023360"/>
            <a:ext cx="2148840" cy="1005840"/>
          </a:xfrm>
          <a:prstGeom prst="roundRect">
            <a:avLst/>
          </a:prstGeom>
          <a:solidFill>
            <a:srgbClr val="141B2D"/>
          </a:solidFill>
          <a:ln w="12700">
            <a:solidFill>
              <a:srgbClr val="FF8C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FF8C00"/>
                </a:solidFill>
                <a:latin typeface="Calibri"/>
              </a:defRPr>
            </a:pPr>
            <a:r>
              <a:t>7 hops</a:t>
            </a:r>
          </a:p>
          <a:p>
            <a:pPr algn="ctr">
              <a:spcBef>
                <a:spcPts val="200"/>
              </a:spcBef>
              <a:spcAft>
                <a:spcPts val="400"/>
              </a:spcAft>
              <a:defRPr sz="1000" b="0">
                <a:solidFill>
                  <a:srgbClr val="B0B8CC"/>
                </a:solidFill>
                <a:latin typeface="Calibri"/>
              </a:defRPr>
            </a:pPr>
            <a:r>
              <a:t>Store-and-forward</a:t>
            </a:r>
          </a:p>
        </p:txBody>
      </p:sp>
      <p:sp>
        <p:nvSpPr>
          <p:cNvPr id="10" name="TextBox 9"/>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[A2] topology.py (7-hop path)  ·  [3] JPL Horizons (light-time)  ·  delivery/throughput are design targets</a:t>
            </a:r>
          </a:p>
        </p:txBody>
      </p:sp>
      <p:sp>
        <p:nvSpPr>
          <p:cNvPr id="11" name="TextBox 10"/>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12" name="TextBox 11"/>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22 / 50</a:t>
            </a:r>
          </a:p>
        </p:txBody>
      </p:sp>
    </p:spTree>
  </p:cSld>
  <p:transition spd="med" advClick="1">
    <p:push dir="l"/>
  </p:transition>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LATENCY COMPARISON</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009EFF"/>
                </a:solidFill>
                <a:latin typeface="Calibri"/>
              </a:defRPr>
            </a:pPr>
            <a:r>
              <a:t>Protocol Performance</a:t>
            </a:r>
          </a:p>
        </p:txBody>
      </p:sp>
      <p:sp>
        <p:nvSpPr>
          <p:cNvPr id="4" name="Rectangle 3"/>
          <p:cNvSpPr/>
          <p:nvPr/>
        </p:nvSpPr>
        <p:spPr>
          <a:xfrm>
            <a:off x="640080" y="1234440"/>
            <a:ext cx="2286000" cy="3810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latency_comparison.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DTN overhead adds less than 5% to the pure light-time delay</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[9][10][11] IETF RFCs  ·  [12] RFC 4838  ·  [A3] run_simulation</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23 / 50</a:t>
            </a:r>
          </a:p>
        </p:txBody>
      </p:sp>
    </p:spTree>
  </p:cSld>
  <p:transition spd="med" advClick="1">
    <p:fade/>
  </p:transition>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DATA VOLUME ANALYSIS</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2ECC71"/>
                </a:solidFill>
                <a:latin typeface="Calibri"/>
              </a:defRPr>
            </a:pPr>
            <a:r>
              <a:t>Daily Throughput Comparison</a:t>
            </a:r>
          </a:p>
        </p:txBody>
      </p:sp>
      <p:sp>
        <p:nvSpPr>
          <p:cNvPr id="4" name="Rectangle 3"/>
          <p:cNvSpPr/>
          <p:nvPr/>
        </p:nvSpPr>
        <p:spPr>
          <a:xfrm>
            <a:off x="640080" y="1234440"/>
            <a:ext cx="2286000" cy="38100"/>
          </a:xfrm>
          <a:prstGeom prst="rect">
            <a:avLst/>
          </a:prstGeom>
          <a:solidFill>
            <a:srgbClr val="2ECC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data_volume.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AETHERIX delivers 10–20x more data per day than current systems</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[A2] topology.py  ·  [1] NASA MRO baseline  ·  design targets</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24 / 50</a:t>
            </a:r>
          </a:p>
        </p:txBody>
      </p:sp>
    </p:spTree>
  </p:cSld>
  <p:transition spd="med" advClick="1">
    <p:fade/>
  </p:transition>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274320"/>
            <a:ext cx="8229600" cy="548640"/>
          </a:xfrm>
          <a:prstGeom prst="rect">
            <a:avLst/>
          </a:prstGeom>
          <a:noFill/>
        </p:spPr>
        <p:txBody>
          <a:bodyPr wrap="square">
            <a:spAutoFit/>
          </a:bodyPr>
          <a:lstStyle/>
          <a:p>
            <a:pPr algn="l">
              <a:defRPr sz="3200" b="1">
                <a:solidFill>
                  <a:srgbClr val="FFFFFF"/>
                </a:solidFill>
                <a:latin typeface="Calibri"/>
              </a:defRPr>
            </a:pPr>
            <a:r>
              <a:t>RL-BASED ROUTING</a:t>
            </a:r>
          </a:p>
        </p:txBody>
      </p:sp>
      <p:sp>
        <p:nvSpPr>
          <p:cNvPr id="3" name="TextBox 2"/>
          <p:cNvSpPr txBox="1"/>
          <p:nvPr/>
        </p:nvSpPr>
        <p:spPr>
          <a:xfrm>
            <a:off x="548640" y="822960"/>
            <a:ext cx="8229600" cy="365760"/>
          </a:xfrm>
          <a:prstGeom prst="rect">
            <a:avLst/>
          </a:prstGeom>
          <a:noFill/>
        </p:spPr>
        <p:txBody>
          <a:bodyPr wrap="square">
            <a:spAutoFit/>
          </a:bodyPr>
          <a:lstStyle/>
          <a:p>
            <a:pPr algn="l">
              <a:defRPr sz="1600" b="0">
                <a:solidFill>
                  <a:srgbClr val="00D4AA"/>
                </a:solidFill>
                <a:latin typeface="Calibri"/>
              </a:defRPr>
            </a:pPr>
            <a:r>
              <a:t>AI Innovation</a:t>
            </a:r>
          </a:p>
        </p:txBody>
      </p:sp>
      <p:sp>
        <p:nvSpPr>
          <p:cNvPr id="4" name="Rectangle 3"/>
          <p:cNvSpPr/>
          <p:nvPr/>
        </p:nvSpPr>
        <p:spPr>
          <a:xfrm>
            <a:off x="548640" y="1234440"/>
            <a:ext cx="2286000" cy="3810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274320" y="1417320"/>
            <a:ext cx="4206240" cy="2286000"/>
          </a:xfrm>
          <a:prstGeom prst="roundRect">
            <a:avLst/>
          </a:prstGeom>
          <a:solidFill>
            <a:srgbClr val="141B2D"/>
          </a:solidFill>
          <a:ln w="12700">
            <a:solidFill>
              <a:srgbClr val="FF4D4D"/>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r>
              <a:t>Contact Graph Routing</a:t>
            </a:r>
          </a:p>
          <a:p>
            <a:pPr algn="l">
              <a:spcBef>
                <a:spcPts val="200"/>
              </a:spcBef>
              <a:spcAft>
                <a:spcPts val="200"/>
              </a:spcAft>
              <a:defRPr sz="1300" b="0">
                <a:solidFill>
                  <a:srgbClr val="B0B8CC"/>
                </a:solidFill>
                <a:latin typeface="Calibri"/>
              </a:defRPr>
            </a:pPr>
            <a:r>
              <a:t>Pre-computed contact plans required</a:t>
            </a:r>
          </a:p>
          <a:p>
            <a:pPr algn="l">
              <a:spcBef>
                <a:spcPts val="200"/>
              </a:spcBef>
              <a:spcAft>
                <a:spcPts val="200"/>
              </a:spcAft>
              <a:defRPr sz="1300" b="0">
                <a:solidFill>
                  <a:srgbClr val="B0B8CC"/>
                </a:solidFill>
                <a:latin typeface="Calibri"/>
              </a:defRPr>
            </a:pPr>
            <a:r>
              <a:t>Cannot adapt to unexpected link failures</a:t>
            </a:r>
          </a:p>
          <a:p>
            <a:pPr algn="l">
              <a:spcBef>
                <a:spcPts val="200"/>
              </a:spcBef>
              <a:spcAft>
                <a:spcPts val="200"/>
              </a:spcAft>
              <a:defRPr sz="1300" b="0">
                <a:solidFill>
                  <a:srgbClr val="B0B8CC"/>
                </a:solidFill>
                <a:latin typeface="Calibri"/>
              </a:defRPr>
            </a:pPr>
            <a:r>
              <a:t>Computational cost grows O(n³) per route</a:t>
            </a:r>
          </a:p>
          <a:p>
            <a:pPr algn="l">
              <a:spcBef>
                <a:spcPts val="200"/>
              </a:spcBef>
              <a:spcAft>
                <a:spcPts val="200"/>
              </a:spcAft>
              <a:defRPr sz="1300" b="0">
                <a:solidFill>
                  <a:srgbClr val="B0B8CC"/>
                </a:solidFill>
                <a:latin typeface="Calibri"/>
              </a:defRPr>
            </a:pPr>
            <a:r>
              <a:t>No learning from historical performance</a:t>
            </a:r>
          </a:p>
          <a:p>
            <a:pPr algn="l">
              <a:spcBef>
                <a:spcPts val="200"/>
              </a:spcBef>
              <a:spcAft>
                <a:spcPts val="200"/>
              </a:spcAft>
              <a:defRPr sz="1300" b="0">
                <a:solidFill>
                  <a:srgbClr val="B0B8CC"/>
                </a:solidFill>
                <a:latin typeface="Calibri"/>
              </a:defRPr>
            </a:pPr>
            <a:r>
              <a:t>Single-path — ignores multipath opportunity</a:t>
            </a:r>
          </a:p>
        </p:txBody>
      </p:sp>
      <p:sp>
        <p:nvSpPr>
          <p:cNvPr id="6" name="Rounded Rectangle 5"/>
          <p:cNvSpPr/>
          <p:nvPr/>
        </p:nvSpPr>
        <p:spPr>
          <a:xfrm>
            <a:off x="4663440" y="1417320"/>
            <a:ext cx="4206240" cy="2286000"/>
          </a:xfrm>
          <a:prstGeom prst="roundRect">
            <a:avLst/>
          </a:prstGeom>
          <a:solidFill>
            <a:srgbClr val="141B2D"/>
          </a:solidFill>
          <a:ln w="12700">
            <a:solidFill>
              <a:srgbClr val="00D4AA"/>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r>
              <a:t>RL Agent</a:t>
            </a:r>
          </a:p>
          <a:p>
            <a:pPr algn="l">
              <a:spcBef>
                <a:spcPts val="200"/>
              </a:spcBef>
              <a:spcAft>
                <a:spcPts val="200"/>
              </a:spcAft>
              <a:defRPr sz="1300" b="0">
                <a:solidFill>
                  <a:srgbClr val="B0B8CC"/>
                </a:solidFill>
                <a:latin typeface="Calibri"/>
              </a:defRPr>
            </a:pPr>
            <a:r>
              <a:t>State: (node, neighbors, link quality, buffer)</a:t>
            </a:r>
          </a:p>
          <a:p>
            <a:pPr algn="l">
              <a:spcBef>
                <a:spcPts val="200"/>
              </a:spcBef>
              <a:spcAft>
                <a:spcPts val="200"/>
              </a:spcAft>
              <a:defRPr sz="1300" b="0">
                <a:solidFill>
                  <a:srgbClr val="B0B8CC"/>
                </a:solidFill>
                <a:latin typeface="Calibri"/>
              </a:defRPr>
            </a:pPr>
            <a:r>
              <a:t>Actions: forward | store | drop | split</a:t>
            </a:r>
          </a:p>
          <a:p>
            <a:pPr algn="l">
              <a:spcBef>
                <a:spcPts val="200"/>
              </a:spcBef>
              <a:spcAft>
                <a:spcPts val="200"/>
              </a:spcAft>
              <a:defRPr sz="1300" b="0">
                <a:solidFill>
                  <a:srgbClr val="B0B8CC"/>
                </a:solidFill>
                <a:latin typeface="Calibri"/>
              </a:defRPr>
            </a:pPr>
            <a:r>
              <a:t>Reward: R = α(delivery) − β(delay) − γ(hops) − δ(drops) − ε(energy)</a:t>
            </a:r>
          </a:p>
          <a:p>
            <a:pPr algn="l">
              <a:spcBef>
                <a:spcPts val="200"/>
              </a:spcBef>
              <a:spcAft>
                <a:spcPts val="200"/>
              </a:spcAft>
              <a:defRPr sz="1300" b="0">
                <a:solidFill>
                  <a:srgbClr val="B0B8CC"/>
                </a:solidFill>
                <a:latin typeface="Calibri"/>
              </a:defRPr>
            </a:pPr>
            <a:r>
              <a:t>ε-greedy exploration with decay</a:t>
            </a:r>
          </a:p>
          <a:p>
            <a:pPr algn="l">
              <a:spcBef>
                <a:spcPts val="200"/>
              </a:spcBef>
              <a:spcAft>
                <a:spcPts val="200"/>
              </a:spcAft>
              <a:defRPr sz="1300" b="0">
                <a:solidFill>
                  <a:srgbClr val="B0B8CC"/>
                </a:solidFill>
                <a:latin typeface="Calibri"/>
              </a:defRPr>
            </a:pPr>
            <a:r>
              <a:t>Q-table + federated aggregation across nodes</a:t>
            </a:r>
          </a:p>
        </p:txBody>
      </p:sp>
      <p:sp>
        <p:nvSpPr>
          <p:cNvPr id="7" name="Rounded Rectangle 6"/>
          <p:cNvSpPr/>
          <p:nvPr/>
        </p:nvSpPr>
        <p:spPr>
          <a:xfrm>
            <a:off x="274320" y="3886200"/>
            <a:ext cx="2834640" cy="1005840"/>
          </a:xfrm>
          <a:prstGeom prst="roundRect">
            <a:avLst/>
          </a:prstGeom>
          <a:solidFill>
            <a:srgbClr val="141B2D"/>
          </a:solidFill>
          <a:ln w="12700">
            <a:solidFill>
              <a:srgbClr val="2ECC7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2ECC71"/>
                </a:solidFill>
                <a:latin typeface="Calibri"/>
              </a:defRPr>
            </a:pPr>
            <a:r>
              <a:t>Tgt +20–40%</a:t>
            </a:r>
          </a:p>
          <a:p>
            <a:pPr algn="ctr">
              <a:spcBef>
                <a:spcPts val="200"/>
              </a:spcBef>
              <a:spcAft>
                <a:spcPts val="400"/>
              </a:spcAft>
              <a:defRPr sz="1000" b="0">
                <a:solidFill>
                  <a:srgbClr val="B0B8CC"/>
                </a:solidFill>
                <a:latin typeface="Calibri"/>
              </a:defRPr>
            </a:pPr>
            <a:r>
              <a:t>vs CGR (goal)</a:t>
            </a:r>
          </a:p>
        </p:txBody>
      </p:sp>
      <p:sp>
        <p:nvSpPr>
          <p:cNvPr id="8" name="Rounded Rectangle 7"/>
          <p:cNvSpPr/>
          <p:nvPr/>
        </p:nvSpPr>
        <p:spPr>
          <a:xfrm>
            <a:off x="3246120" y="3886200"/>
            <a:ext cx="2834640" cy="1005840"/>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009EFF"/>
                </a:solidFill>
                <a:latin typeface="Calibri"/>
              </a:defRPr>
            </a:pPr>
            <a:r>
              <a:t>Tgt 1000×</a:t>
            </a:r>
          </a:p>
          <a:p>
            <a:pPr algn="ctr">
              <a:spcBef>
                <a:spcPts val="200"/>
              </a:spcBef>
              <a:spcAft>
                <a:spcPts val="400"/>
              </a:spcAft>
              <a:defRPr sz="1000" b="0">
                <a:solidFill>
                  <a:srgbClr val="B0B8CC"/>
                </a:solidFill>
                <a:latin typeface="Calibri"/>
              </a:defRPr>
            </a:pPr>
            <a:r>
              <a:t>Recovery (goal)</a:t>
            </a:r>
          </a:p>
        </p:txBody>
      </p:sp>
      <p:sp>
        <p:nvSpPr>
          <p:cNvPr id="9" name="Rounded Rectangle 8"/>
          <p:cNvSpPr/>
          <p:nvPr/>
        </p:nvSpPr>
        <p:spPr>
          <a:xfrm>
            <a:off x="6217920" y="3886200"/>
            <a:ext cx="2834640" cy="1005840"/>
          </a:xfrm>
          <a:prstGeom prst="roundRect">
            <a:avLst/>
          </a:prstGeom>
          <a:solidFill>
            <a:srgbClr val="141B2D"/>
          </a:solidFill>
          <a:ln w="12700">
            <a:solidFill>
              <a:srgbClr val="8B5CF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8B5CF6"/>
                </a:solidFill>
                <a:latin typeface="Calibri"/>
              </a:defRPr>
            </a:pPr>
            <a:r>
              <a:t>Federated</a:t>
            </a:r>
          </a:p>
          <a:p>
            <a:pPr algn="ctr">
              <a:spcBef>
                <a:spcPts val="200"/>
              </a:spcBef>
              <a:spcAft>
                <a:spcPts val="400"/>
              </a:spcAft>
              <a:defRPr sz="1000" b="0">
                <a:solidFill>
                  <a:srgbClr val="B0B8CC"/>
                </a:solidFill>
                <a:latin typeface="Calibri"/>
              </a:defRPr>
            </a:pPr>
            <a:r>
              <a:t>Multi-agent learning</a:t>
            </a:r>
          </a:p>
        </p:txBody>
      </p:sp>
      <p:sp>
        <p:nvSpPr>
          <p:cNvPr id="10" name="TextBox 9"/>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[A1] rl_agent.py (reward fn, ε-decay 0.995)  ·  [A3] run_simulation Module 3 (training convergence 713/800)</a:t>
            </a:r>
          </a:p>
        </p:txBody>
      </p:sp>
      <p:sp>
        <p:nvSpPr>
          <p:cNvPr id="11" name="TextBox 10"/>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12" name="TextBox 11"/>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25 / 50</a:t>
            </a:r>
          </a:p>
        </p:txBody>
      </p:sp>
    </p:spTree>
  </p:cSld>
  <p:transition spd="med" advClick="1">
    <p:wipe dir="d"/>
  </p:transition>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RL ROUTING HEATMAP</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00D4AA"/>
                </a:solidFill>
                <a:latin typeface="Calibri"/>
              </a:defRPr>
            </a:pPr>
            <a:r>
              <a:t>Q-Value Distribution</a:t>
            </a:r>
          </a:p>
        </p:txBody>
      </p:sp>
      <p:sp>
        <p:nvSpPr>
          <p:cNvPr id="4" name="Rectangle 3"/>
          <p:cNvSpPr/>
          <p:nvPr/>
        </p:nvSpPr>
        <p:spPr>
          <a:xfrm>
            <a:off x="640080" y="1234440"/>
            <a:ext cx="2286000" cy="38100"/>
          </a:xfrm>
          <a:prstGeom prst="rect">
            <a:avLst/>
          </a:prstGeom>
          <a:solidFill>
            <a:srgbClr val="00D4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l_routing_heatmap.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Learned routing preferences across network nodes — brighter = higher Q-value</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[A1] rl_agent.py (Q-table, ε-greedy)  ·  [A3] Module 3</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26 / 50</a:t>
            </a:r>
          </a:p>
        </p:txBody>
      </p:sp>
    </p:spTree>
  </p:cSld>
  <p:transition spd="med" advClick="1">
    <p:fade/>
  </p:transition>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ENERGY EFFICIENCY</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8B5CF6"/>
                </a:solidFill>
                <a:latin typeface="Calibri"/>
              </a:defRPr>
            </a:pPr>
            <a:r>
              <a:t>RL Agent Power Optimization</a:t>
            </a:r>
          </a:p>
        </p:txBody>
      </p:sp>
      <p:sp>
        <p:nvSpPr>
          <p:cNvPr id="4" name="Rectangle 3"/>
          <p:cNvSpPr/>
          <p:nvPr/>
        </p:nvSpPr>
        <p:spPr>
          <a:xfrm>
            <a:off x="640080" y="1234440"/>
            <a:ext cx="2286000" cy="38100"/>
          </a:xfrm>
          <a:prstGeom prst="rect">
            <a:avLst/>
          </a:prstGeom>
          <a:solidFill>
            <a:srgbClr val="8B5C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energy_efficiency.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The reward function penalizes energy waste, optimizing for mission lifetime</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[A1] rl_agent.py (energy penalty in reward fn)</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27 / 50</a:t>
            </a:r>
          </a:p>
        </p:txBody>
      </p:sp>
    </p:spTree>
  </p:cSld>
  <p:transition spd="med" advClick="1">
    <p:fade/>
  </p:transition>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274320"/>
            <a:ext cx="8229600" cy="548640"/>
          </a:xfrm>
          <a:prstGeom prst="rect">
            <a:avLst/>
          </a:prstGeom>
          <a:noFill/>
        </p:spPr>
        <p:txBody>
          <a:bodyPr wrap="square">
            <a:spAutoFit/>
          </a:bodyPr>
          <a:lstStyle/>
          <a:p>
            <a:pPr algn="l">
              <a:defRPr sz="3200" b="1">
                <a:solidFill>
                  <a:srgbClr val="FFFFFF"/>
                </a:solidFill>
                <a:latin typeface="Calibri"/>
              </a:defRPr>
            </a:pPr>
            <a:r>
              <a:t>QUANTUM SECURITY</a:t>
            </a:r>
          </a:p>
        </p:txBody>
      </p:sp>
      <p:sp>
        <p:nvSpPr>
          <p:cNvPr id="3" name="TextBox 2"/>
          <p:cNvSpPr txBox="1"/>
          <p:nvPr/>
        </p:nvSpPr>
        <p:spPr>
          <a:xfrm>
            <a:off x="548640" y="822960"/>
            <a:ext cx="8229600" cy="365760"/>
          </a:xfrm>
          <a:prstGeom prst="rect">
            <a:avLst/>
          </a:prstGeom>
          <a:noFill/>
        </p:spPr>
        <p:txBody>
          <a:bodyPr wrap="square">
            <a:spAutoFit/>
          </a:bodyPr>
          <a:lstStyle/>
          <a:p>
            <a:pPr algn="l">
              <a:defRPr sz="1600" b="0">
                <a:solidFill>
                  <a:srgbClr val="00D4AA"/>
                </a:solidFill>
                <a:latin typeface="Calibri"/>
              </a:defRPr>
            </a:pPr>
            <a:r>
              <a:t>Future-Proof</a:t>
            </a:r>
          </a:p>
        </p:txBody>
      </p:sp>
      <p:sp>
        <p:nvSpPr>
          <p:cNvPr id="4" name="Rectangle 3"/>
          <p:cNvSpPr/>
          <p:nvPr/>
        </p:nvSpPr>
        <p:spPr>
          <a:xfrm>
            <a:off x="548640" y="1234440"/>
            <a:ext cx="2286000" cy="3810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274320" y="1417320"/>
            <a:ext cx="4389120" cy="2286000"/>
          </a:xfrm>
          <a:prstGeom prst="roundRect">
            <a:avLst/>
          </a:prstGeom>
          <a:solidFill>
            <a:srgbClr val="141B2D"/>
          </a:solidFill>
          <a:ln w="12700">
            <a:solidFill>
              <a:srgbClr val="8B5CF6"/>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r>
              <a:t>BB84 Protocol</a:t>
            </a:r>
          </a:p>
          <a:p>
            <a:pPr algn="l">
              <a:spcBef>
                <a:spcPts val="200"/>
              </a:spcBef>
              <a:spcAft>
                <a:spcPts val="200"/>
              </a:spcAft>
              <a:defRPr sz="1300" b="0">
                <a:solidFill>
                  <a:srgbClr val="B0B8CC"/>
                </a:solidFill>
                <a:latin typeface="Calibri"/>
              </a:defRPr>
            </a:pPr>
            <a:r>
              <a:t>1. Alice sends random polarized photons (H/V, D/A bases)</a:t>
            </a:r>
          </a:p>
          <a:p>
            <a:pPr algn="l">
              <a:spcBef>
                <a:spcPts val="200"/>
              </a:spcBef>
              <a:spcAft>
                <a:spcPts val="200"/>
              </a:spcAft>
              <a:defRPr sz="1300" b="0">
                <a:solidFill>
                  <a:srgbClr val="B0B8CC"/>
                </a:solidFill>
                <a:latin typeface="Calibri"/>
              </a:defRPr>
            </a:pPr>
            <a:r>
              <a:t>2. Bob measures each photon in a random basis</a:t>
            </a:r>
          </a:p>
          <a:p>
            <a:pPr algn="l">
              <a:spcBef>
                <a:spcPts val="200"/>
              </a:spcBef>
              <a:spcAft>
                <a:spcPts val="200"/>
              </a:spcAft>
              <a:defRPr sz="1300" b="0">
                <a:solidFill>
                  <a:srgbClr val="B0B8CC"/>
                </a:solidFill>
                <a:latin typeface="Calibri"/>
              </a:defRPr>
            </a:pPr>
            <a:r>
              <a:t>3. Public reconciliation — keep matching-basis bits</a:t>
            </a:r>
          </a:p>
          <a:p>
            <a:pPr algn="l">
              <a:spcBef>
                <a:spcPts val="200"/>
              </a:spcBef>
              <a:spcAft>
                <a:spcPts val="200"/>
              </a:spcAft>
              <a:defRPr sz="1300" b="0">
                <a:solidFill>
                  <a:srgbClr val="B0B8CC"/>
                </a:solidFill>
                <a:latin typeface="Calibri"/>
              </a:defRPr>
            </a:pPr>
            <a:r>
              <a:t>4. Error estimation — sample subset for QBER</a:t>
            </a:r>
          </a:p>
          <a:p>
            <a:pPr algn="l">
              <a:spcBef>
                <a:spcPts val="200"/>
              </a:spcBef>
              <a:spcAft>
                <a:spcPts val="200"/>
              </a:spcAft>
              <a:defRPr sz="1300" b="0">
                <a:solidFill>
                  <a:srgbClr val="B0B8CC"/>
                </a:solidFill>
                <a:latin typeface="Calibri"/>
              </a:defRPr>
            </a:pPr>
            <a:r>
              <a:t>5. Privacy amplification — universal hashing</a:t>
            </a:r>
          </a:p>
          <a:p>
            <a:pPr algn="l">
              <a:spcBef>
                <a:spcPts val="200"/>
              </a:spcBef>
              <a:spcAft>
                <a:spcPts val="200"/>
              </a:spcAft>
              <a:defRPr sz="1300" b="0">
                <a:solidFill>
                  <a:srgbClr val="B0B8CC"/>
                </a:solidFill>
                <a:latin typeface="Calibri"/>
              </a:defRPr>
            </a:pPr>
            <a:r>
              <a:t>6. QBER &lt; 11% → SECURE key established</a:t>
            </a:r>
          </a:p>
        </p:txBody>
      </p:sp>
      <p:sp>
        <p:nvSpPr>
          <p:cNvPr id="6" name="Rounded Rectangle 5"/>
          <p:cNvSpPr/>
          <p:nvPr/>
        </p:nvSpPr>
        <p:spPr>
          <a:xfrm>
            <a:off x="4846320" y="1417320"/>
            <a:ext cx="4023360" cy="2286000"/>
          </a:xfrm>
          <a:prstGeom prst="roundRect">
            <a:avLst/>
          </a:prstGeom>
          <a:solidFill>
            <a:srgbClr val="141B2D"/>
          </a:solidFill>
          <a:ln w="12700">
            <a:solidFill>
              <a:srgbClr val="FF8C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9EFF"/>
                </a:solidFill>
                <a:latin typeface="Calibri"/>
              </a:defRPr>
            </a:pPr>
            <a:r>
              <a:t>Post-Quantum Cryptography</a:t>
            </a:r>
          </a:p>
          <a:p>
            <a:pPr algn="l">
              <a:spcBef>
                <a:spcPts val="200"/>
              </a:spcBef>
              <a:spcAft>
                <a:spcPts val="200"/>
              </a:spcAft>
              <a:defRPr sz="1300" b="0">
                <a:solidFill>
                  <a:srgbClr val="B0B8CC"/>
                </a:solidFill>
                <a:latin typeface="Calibri"/>
              </a:defRPr>
            </a:pPr>
            <a:r>
              <a:t>Kyber (ML-KEM) — key encapsulation</a:t>
            </a:r>
          </a:p>
          <a:p>
            <a:pPr algn="l">
              <a:spcBef>
                <a:spcPts val="200"/>
              </a:spcBef>
              <a:spcAft>
                <a:spcPts val="200"/>
              </a:spcAft>
              <a:defRPr sz="1300" b="0">
                <a:solidFill>
                  <a:srgbClr val="B0B8CC"/>
                </a:solidFill>
                <a:latin typeface="Calibri"/>
              </a:defRPr>
            </a:pPr>
            <a:r>
              <a:t>Dilithium (ML-DSA) — digital signatures</a:t>
            </a:r>
          </a:p>
          <a:p>
            <a:pPr algn="l">
              <a:spcBef>
                <a:spcPts val="200"/>
              </a:spcBef>
              <a:spcAft>
                <a:spcPts val="200"/>
              </a:spcAft>
              <a:defRPr sz="1300" b="0">
                <a:solidFill>
                  <a:srgbClr val="B0B8CC"/>
                </a:solidFill>
                <a:latin typeface="Calibri"/>
              </a:defRPr>
            </a:pPr>
            <a:r>
              <a:t>NIST PQC standard — quantum-resistant</a:t>
            </a:r>
          </a:p>
          <a:p>
            <a:pPr algn="l">
              <a:spcBef>
                <a:spcPts val="200"/>
              </a:spcBef>
              <a:spcAft>
                <a:spcPts val="200"/>
              </a:spcAft>
              <a:defRPr sz="1300" b="0">
                <a:solidFill>
                  <a:srgbClr val="B0B8CC"/>
                </a:solidFill>
                <a:latin typeface="Calibri"/>
              </a:defRPr>
            </a:pPr>
            <a:r>
              <a:t>Hybrid classical-quantum key exchange</a:t>
            </a:r>
          </a:p>
        </p:txBody>
      </p:sp>
      <p:graphicFrame>
        <p:nvGraphicFramePr>
          <p:cNvPr id="7" name="Table 6"/>
          <p:cNvGraphicFramePr>
            <a:graphicFrameLocks noGrp="1"/>
          </p:cNvGraphicFramePr>
          <p:nvPr/>
        </p:nvGraphicFramePr>
        <p:xfrm>
          <a:off x="274320" y="3886200"/>
          <a:ext cx="8595360" cy="1371600"/>
        </p:xfrm>
        <a:graphic>
          <a:graphicData uri="http://schemas.openxmlformats.org/drawingml/2006/table">
            <a:tbl>
              <a:tblPr firstRow="1" bandRow="1">
                <a:tableStyleId>{5C22544A-7EE6-4342-B048-85BDC9FD1C3A}</a:tableStyleId>
              </a:tblPr>
              <a:tblGrid>
                <a:gridCol w="2865120"/>
                <a:gridCol w="2865120"/>
                <a:gridCol w="2865120"/>
              </a:tblGrid>
              <a:tr h="342900">
                <a:tc>
                  <a:txBody>
                    <a:bodyPr/>
                    <a:lstStyle/>
                    <a:p>
                      <a:pPr algn="ctr">
                        <a:defRPr b="1" sz="1200">
                          <a:solidFill>
                            <a:srgbClr val="FFFFFF"/>
                          </a:solidFill>
                          <a:latin typeface="Calibri"/>
                        </a:defRPr>
                      </a:pPr>
                      <a:r>
                        <a:t>Phase</a:t>
                      </a:r>
                    </a:p>
                  </a:txBody>
                  <a:tcPr anchor="ctr" marL="73152" marR="73152" marT="36576" marB="36576">
                    <a:solidFill>
                      <a:srgbClr val="8B5CF6"/>
                    </a:solidFill>
                  </a:tcPr>
                </a:tc>
                <a:tc>
                  <a:txBody>
                    <a:bodyPr/>
                    <a:lstStyle/>
                    <a:p>
                      <a:pPr algn="ctr">
                        <a:defRPr b="1" sz="1200">
                          <a:solidFill>
                            <a:srgbClr val="FFFFFF"/>
                          </a:solidFill>
                          <a:latin typeface="Calibri"/>
                        </a:defRPr>
                      </a:pPr>
                      <a:r>
                        <a:t>Protocol</a:t>
                      </a:r>
                    </a:p>
                  </a:txBody>
                  <a:tcPr anchor="ctr" marL="73152" marR="73152" marT="36576" marB="36576">
                    <a:solidFill>
                      <a:srgbClr val="8B5CF6"/>
                    </a:solidFill>
                  </a:tcPr>
                </a:tc>
                <a:tc>
                  <a:txBody>
                    <a:bodyPr/>
                    <a:lstStyle/>
                    <a:p>
                      <a:pPr algn="ctr">
                        <a:defRPr b="1" sz="1200">
                          <a:solidFill>
                            <a:srgbClr val="FFFFFF"/>
                          </a:solidFill>
                          <a:latin typeface="Calibri"/>
                        </a:defRPr>
                      </a:pPr>
                      <a:r>
                        <a:t>Key Rate</a:t>
                      </a:r>
                    </a:p>
                  </a:txBody>
                  <a:tcPr anchor="ctr" marL="73152" marR="73152" marT="36576" marB="36576">
                    <a:solidFill>
                      <a:srgbClr val="8B5CF6"/>
                    </a:solidFill>
                  </a:tcPr>
                </a:tc>
              </a:tr>
              <a:tr h="342900">
                <a:tc>
                  <a:txBody>
                    <a:bodyPr/>
                    <a:lstStyle/>
                    <a:p>
                      <a:pPr>
                        <a:defRPr sz="1100">
                          <a:solidFill>
                            <a:srgbClr val="B0B8CC"/>
                          </a:solidFill>
                          <a:latin typeface="Calibri"/>
                        </a:defRPr>
                      </a:pPr>
                      <a:r>
                        <a:t>Phase 1 — LEO</a:t>
                      </a:r>
                    </a:p>
                  </a:txBody>
                  <a:tcPr anchor="ctr" marL="73152" marR="73152" marT="36576" marB="36576">
                    <a:solidFill>
                      <a:srgbClr val="141B2D"/>
                    </a:solidFill>
                  </a:tcPr>
                </a:tc>
                <a:tc>
                  <a:txBody>
                    <a:bodyPr/>
                    <a:lstStyle/>
                    <a:p>
                      <a:pPr>
                        <a:defRPr sz="1100">
                          <a:solidFill>
                            <a:srgbClr val="B0B8CC"/>
                          </a:solidFill>
                          <a:latin typeface="Calibri"/>
                        </a:defRPr>
                      </a:pPr>
                      <a:r>
                        <a:t>BB84</a:t>
                      </a:r>
                    </a:p>
                  </a:txBody>
                  <a:tcPr anchor="ctr" marL="73152" marR="73152" marT="36576" marB="36576">
                    <a:solidFill>
                      <a:srgbClr val="141B2D"/>
                    </a:solidFill>
                  </a:tcPr>
                </a:tc>
                <a:tc>
                  <a:txBody>
                    <a:bodyPr/>
                    <a:lstStyle/>
                    <a:p>
                      <a:pPr>
                        <a:defRPr sz="1100">
                          <a:solidFill>
                            <a:srgbClr val="B0B8CC"/>
                          </a:solidFill>
                          <a:latin typeface="Calibri"/>
                        </a:defRPr>
                      </a:pPr>
                      <a:r>
                        <a:t>1–10 kbps</a:t>
                      </a:r>
                    </a:p>
                  </a:txBody>
                  <a:tcPr anchor="ctr" marL="73152" marR="73152" marT="36576" marB="36576">
                    <a:solidFill>
                      <a:srgbClr val="141B2D"/>
                    </a:solidFill>
                  </a:tcPr>
                </a:tc>
              </a:tr>
              <a:tr h="342900">
                <a:tc>
                  <a:txBody>
                    <a:bodyPr/>
                    <a:lstStyle/>
                    <a:p>
                      <a:pPr>
                        <a:defRPr sz="1100">
                          <a:solidFill>
                            <a:srgbClr val="B0B8CC"/>
                          </a:solidFill>
                          <a:latin typeface="Calibri"/>
                        </a:defRPr>
                      </a:pPr>
                      <a:r>
                        <a:t>Phase 2 — GEO</a:t>
                      </a:r>
                    </a:p>
                  </a:txBody>
                  <a:tcPr anchor="ctr" marL="73152" marR="73152" marT="36576" marB="36576">
                    <a:solidFill>
                      <a:srgbClr val="182236"/>
                    </a:solidFill>
                  </a:tcPr>
                </a:tc>
                <a:tc>
                  <a:txBody>
                    <a:bodyPr/>
                    <a:lstStyle/>
                    <a:p>
                      <a:pPr>
                        <a:defRPr sz="1100">
                          <a:solidFill>
                            <a:srgbClr val="B0B8CC"/>
                          </a:solidFill>
                          <a:latin typeface="Calibri"/>
                        </a:defRPr>
                      </a:pPr>
                      <a:r>
                        <a:t>BB84 + E91</a:t>
                      </a:r>
                    </a:p>
                  </a:txBody>
                  <a:tcPr anchor="ctr" marL="73152" marR="73152" marT="36576" marB="36576">
                    <a:solidFill>
                      <a:srgbClr val="182236"/>
                    </a:solidFill>
                  </a:tcPr>
                </a:tc>
                <a:tc>
                  <a:txBody>
                    <a:bodyPr/>
                    <a:lstStyle/>
                    <a:p>
                      <a:pPr>
                        <a:defRPr sz="1100">
                          <a:solidFill>
                            <a:srgbClr val="B0B8CC"/>
                          </a:solidFill>
                          <a:latin typeface="Calibri"/>
                        </a:defRPr>
                      </a:pPr>
                      <a:r>
                        <a:t>10–100 kbps</a:t>
                      </a:r>
                    </a:p>
                  </a:txBody>
                  <a:tcPr anchor="ctr" marL="73152" marR="73152" marT="36576" marB="36576">
                    <a:solidFill>
                      <a:srgbClr val="182236"/>
                    </a:solidFill>
                  </a:tcPr>
                </a:tc>
              </a:tr>
              <a:tr h="342900">
                <a:tc>
                  <a:txBody>
                    <a:bodyPr/>
                    <a:lstStyle/>
                    <a:p>
                      <a:pPr>
                        <a:defRPr sz="1100">
                          <a:solidFill>
                            <a:srgbClr val="B0B8CC"/>
                          </a:solidFill>
                          <a:latin typeface="Calibri"/>
                        </a:defRPr>
                      </a:pPr>
                      <a:r>
                        <a:t>Phase 3 — Mars</a:t>
                      </a:r>
                    </a:p>
                  </a:txBody>
                  <a:tcPr anchor="ctr" marL="73152" marR="73152" marT="36576" marB="36576">
                    <a:solidFill>
                      <a:srgbClr val="141B2D"/>
                    </a:solidFill>
                  </a:tcPr>
                </a:tc>
                <a:tc>
                  <a:txBody>
                    <a:bodyPr/>
                    <a:lstStyle/>
                    <a:p>
                      <a:pPr>
                        <a:defRPr sz="1100">
                          <a:solidFill>
                            <a:srgbClr val="B0B8CC"/>
                          </a:solidFill>
                          <a:latin typeface="Calibri"/>
                        </a:defRPr>
                      </a:pPr>
                      <a:r>
                        <a:t>E91 + Repeaters</a:t>
                      </a:r>
                    </a:p>
                  </a:txBody>
                  <a:tcPr anchor="ctr" marL="73152" marR="73152" marT="36576" marB="36576">
                    <a:solidFill>
                      <a:srgbClr val="141B2D"/>
                    </a:solidFill>
                  </a:tcPr>
                </a:tc>
                <a:tc>
                  <a:txBody>
                    <a:bodyPr/>
                    <a:lstStyle/>
                    <a:p>
                      <a:pPr>
                        <a:defRPr sz="1100">
                          <a:solidFill>
                            <a:srgbClr val="B0B8CC"/>
                          </a:solidFill>
                          <a:latin typeface="Calibri"/>
                        </a:defRPr>
                      </a:pPr>
                      <a:r>
                        <a:t>1+ kbps</a:t>
                      </a:r>
                    </a:p>
                  </a:txBody>
                  <a:tcPr anchor="ctr" marL="73152" marR="73152" marT="36576" marB="36576">
                    <a:solidFill>
                      <a:srgbClr val="141B2D"/>
                    </a:solidFill>
                  </a:tcPr>
                </a:tc>
              </a:tr>
            </a:tbl>
          </a:graphicData>
        </a:graphic>
      </p:graphicFrame>
      <p:sp>
        <p:nvSpPr>
          <p:cNvPr id="8" name="TextBox 7"/>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[13] Bennett-Brassard 1984  ·  [14] Ekert 1991  ·  [15] Shor-Preskill 2000 (QBER&lt;11%)  ·  [16][17] NIST FIPS 203/204  ·  [A5] qkd.py</a:t>
            </a:r>
          </a:p>
        </p:txBody>
      </p:sp>
      <p:sp>
        <p:nvSpPr>
          <p:cNvPr id="9" name="TextBox 8"/>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10" name="TextBox 9"/>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28 / 50</a:t>
            </a:r>
          </a:p>
        </p:txBody>
      </p:sp>
    </p:spTree>
  </p:cSld>
  <p:transition spd="med" advClick="1">
    <p:cover dir="l"/>
  </p:transition>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QKD SECURITY ANALYSIS</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8B5CF6"/>
                </a:solidFill>
                <a:latin typeface="Calibri"/>
              </a:defRPr>
            </a:pPr>
            <a:r>
              <a:t>Quantum Bit Error Rate</a:t>
            </a:r>
          </a:p>
        </p:txBody>
      </p:sp>
      <p:sp>
        <p:nvSpPr>
          <p:cNvPr id="4" name="Rectangle 3"/>
          <p:cNvSpPr/>
          <p:nvPr/>
        </p:nvSpPr>
        <p:spPr>
          <a:xfrm>
            <a:off x="640080" y="1234440"/>
            <a:ext cx="2286000" cy="38100"/>
          </a:xfrm>
          <a:prstGeom prst="rect">
            <a:avLst/>
          </a:prstGeom>
          <a:solidFill>
            <a:srgbClr val="8B5C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qkd_security.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QBER below 11% confirms secure key exchange — no eavesdropper detected</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[13] Bennett-Brassard 1984  ·  [15] Shor-Preskill 2000 (QBER&lt;11%)  ·  [A5] qkd.py</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29 / 50</a:t>
            </a:r>
          </a:p>
        </p:txBody>
      </p:sp>
    </p:spTree>
  </p:cSld>
  <p:transition spd="med" advClick="1">
    <p:fade/>
  </p:transition>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QKD KEY GENERATION RATE</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00D4AA"/>
                </a:solidFill>
                <a:latin typeface="Calibri"/>
              </a:defRPr>
            </a:pPr>
            <a:r>
              <a:t>Secure Key Rate vs Distance</a:t>
            </a:r>
          </a:p>
        </p:txBody>
      </p:sp>
      <p:sp>
        <p:nvSpPr>
          <p:cNvPr id="4" name="Rectangle 3"/>
          <p:cNvSpPr/>
          <p:nvPr/>
        </p:nvSpPr>
        <p:spPr>
          <a:xfrm>
            <a:off x="640080" y="1234440"/>
            <a:ext cx="2286000" cy="38100"/>
          </a:xfrm>
          <a:prstGeom prst="rect">
            <a:avLst/>
          </a:prstGeom>
          <a:solidFill>
            <a:srgbClr val="00D4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qkd_key_rate.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Key rate decreases with channel loss — repeater chains extend operational range</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[13] BB84  ·  [14] Ekert 1991  ·  [A5] qkd.py + repeater_chain.py</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30 / 50</a:t>
            </a:r>
          </a:p>
        </p:txBody>
      </p:sp>
    </p:spTree>
  </p:cSld>
  <p:transition spd="med" advClick="1">
    <p:fade/>
  </p:transition>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274320"/>
            <a:ext cx="8229600" cy="548640"/>
          </a:xfrm>
          <a:prstGeom prst="rect">
            <a:avLst/>
          </a:prstGeom>
          <a:noFill/>
        </p:spPr>
        <p:txBody>
          <a:bodyPr wrap="square">
            <a:spAutoFit/>
          </a:bodyPr>
          <a:lstStyle/>
          <a:p>
            <a:pPr algn="l">
              <a:defRPr sz="3200" b="1">
                <a:solidFill>
                  <a:srgbClr val="FFFFFF"/>
                </a:solidFill>
                <a:latin typeface="Calibri"/>
              </a:defRPr>
            </a:pPr>
            <a:r>
              <a:t>ORBITAL MECHANICS</a:t>
            </a:r>
          </a:p>
        </p:txBody>
      </p:sp>
      <p:sp>
        <p:nvSpPr>
          <p:cNvPr id="3" name="TextBox 2"/>
          <p:cNvSpPr txBox="1"/>
          <p:nvPr/>
        </p:nvSpPr>
        <p:spPr>
          <a:xfrm>
            <a:off x="548640" y="822960"/>
            <a:ext cx="8229600" cy="365760"/>
          </a:xfrm>
          <a:prstGeom prst="rect">
            <a:avLst/>
          </a:prstGeom>
          <a:noFill/>
        </p:spPr>
        <p:txBody>
          <a:bodyPr wrap="square">
            <a:spAutoFit/>
          </a:bodyPr>
          <a:lstStyle/>
          <a:p>
            <a:pPr algn="l">
              <a:defRPr sz="1600" b="0">
                <a:solidFill>
                  <a:srgbClr val="00D4AA"/>
                </a:solidFill>
                <a:latin typeface="Calibri"/>
              </a:defRPr>
            </a:pPr>
            <a:r>
              <a:t>Contact Windows</a:t>
            </a:r>
          </a:p>
        </p:txBody>
      </p:sp>
      <p:sp>
        <p:nvSpPr>
          <p:cNvPr id="4" name="Rectangle 3"/>
          <p:cNvSpPr/>
          <p:nvPr/>
        </p:nvSpPr>
        <p:spPr>
          <a:xfrm>
            <a:off x="548640" y="1234440"/>
            <a:ext cx="2286000" cy="3810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274320" y="1417320"/>
          <a:ext cx="4297680" cy="2103120"/>
        </p:xfrm>
        <a:graphic>
          <a:graphicData uri="http://schemas.openxmlformats.org/drawingml/2006/table">
            <a:tbl>
              <a:tblPr firstRow="1" bandRow="1">
                <a:tableStyleId>{5C22544A-7EE6-4342-B048-85BDC9FD1C3A}</a:tableStyleId>
              </a:tblPr>
              <a:tblGrid>
                <a:gridCol w="2148840"/>
                <a:gridCol w="2148840"/>
              </a:tblGrid>
              <a:tr h="350520">
                <a:tc>
                  <a:txBody>
                    <a:bodyPr/>
                    <a:lstStyle/>
                    <a:p>
                      <a:pPr algn="ctr">
                        <a:defRPr b="1" sz="1200">
                          <a:solidFill>
                            <a:srgbClr val="FFFFFF"/>
                          </a:solidFill>
                          <a:latin typeface="Calibri"/>
                        </a:defRPr>
                      </a:pPr>
                      <a:r>
                        <a:t>Parameter</a:t>
                      </a:r>
                    </a:p>
                  </a:txBody>
                  <a:tcPr anchor="ctr" marL="73152" marR="73152" marT="36576" marB="36576">
                    <a:solidFill>
                      <a:srgbClr val="FF8C00"/>
                    </a:solidFill>
                  </a:tcPr>
                </a:tc>
                <a:tc>
                  <a:txBody>
                    <a:bodyPr/>
                    <a:lstStyle/>
                    <a:p>
                      <a:pPr algn="ctr">
                        <a:defRPr b="1" sz="1200">
                          <a:solidFill>
                            <a:srgbClr val="FFFFFF"/>
                          </a:solidFill>
                          <a:latin typeface="Calibri"/>
                        </a:defRPr>
                      </a:pPr>
                      <a:r>
                        <a:t>Value</a:t>
                      </a:r>
                    </a:p>
                  </a:txBody>
                  <a:tcPr anchor="ctr" marL="73152" marR="73152" marT="36576" marB="36576">
                    <a:solidFill>
                      <a:srgbClr val="FF8C00"/>
                    </a:solidFill>
                  </a:tcPr>
                </a:tc>
              </a:tr>
              <a:tr h="350520">
                <a:tc>
                  <a:txBody>
                    <a:bodyPr/>
                    <a:lstStyle/>
                    <a:p>
                      <a:pPr>
                        <a:defRPr sz="1100">
                          <a:solidFill>
                            <a:srgbClr val="B0B8CC"/>
                          </a:solidFill>
                          <a:latin typeface="Calibri"/>
                        </a:defRPr>
                      </a:pPr>
                      <a:r>
                        <a:t>Semi-major axis</a:t>
                      </a:r>
                    </a:p>
                  </a:txBody>
                  <a:tcPr anchor="ctr" marL="73152" marR="73152" marT="36576" marB="36576">
                    <a:solidFill>
                      <a:srgbClr val="141B2D"/>
                    </a:solidFill>
                  </a:tcPr>
                </a:tc>
                <a:tc>
                  <a:txBody>
                    <a:bodyPr/>
                    <a:lstStyle/>
                    <a:p>
                      <a:pPr>
                        <a:defRPr sz="1100">
                          <a:solidFill>
                            <a:srgbClr val="B0B8CC"/>
                          </a:solidFill>
                          <a:latin typeface="Calibri"/>
                        </a:defRPr>
                      </a:pPr>
                      <a:r>
                        <a:t>1.524 AU</a:t>
                      </a:r>
                    </a:p>
                  </a:txBody>
                  <a:tcPr anchor="ctr" marL="73152" marR="73152" marT="36576" marB="36576">
                    <a:solidFill>
                      <a:srgbClr val="141B2D"/>
                    </a:solidFill>
                  </a:tcPr>
                </a:tc>
              </a:tr>
              <a:tr h="350520">
                <a:tc>
                  <a:txBody>
                    <a:bodyPr/>
                    <a:lstStyle/>
                    <a:p>
                      <a:pPr>
                        <a:defRPr sz="1100">
                          <a:solidFill>
                            <a:srgbClr val="B0B8CC"/>
                          </a:solidFill>
                          <a:latin typeface="Calibri"/>
                        </a:defRPr>
                      </a:pPr>
                      <a:r>
                        <a:t>Synodic period</a:t>
                      </a:r>
                    </a:p>
                  </a:txBody>
                  <a:tcPr anchor="ctr" marL="73152" marR="73152" marT="36576" marB="36576">
                    <a:solidFill>
                      <a:srgbClr val="182236"/>
                    </a:solidFill>
                  </a:tcPr>
                </a:tc>
                <a:tc>
                  <a:txBody>
                    <a:bodyPr/>
                    <a:lstStyle/>
                    <a:p>
                      <a:pPr>
                        <a:defRPr sz="1100">
                          <a:solidFill>
                            <a:srgbClr val="B0B8CC"/>
                          </a:solidFill>
                          <a:latin typeface="Calibri"/>
                        </a:defRPr>
                      </a:pPr>
                      <a:r>
                        <a:t>779.94 days</a:t>
                      </a:r>
                    </a:p>
                  </a:txBody>
                  <a:tcPr anchor="ctr" marL="73152" marR="73152" marT="36576" marB="36576">
                    <a:solidFill>
                      <a:srgbClr val="182236"/>
                    </a:solidFill>
                  </a:tcPr>
                </a:tc>
              </a:tr>
              <a:tr h="350520">
                <a:tc>
                  <a:txBody>
                    <a:bodyPr/>
                    <a:lstStyle/>
                    <a:p>
                      <a:pPr>
                        <a:defRPr sz="1100">
                          <a:solidFill>
                            <a:srgbClr val="B0B8CC"/>
                          </a:solidFill>
                          <a:latin typeface="Calibri"/>
                        </a:defRPr>
                      </a:pPr>
                      <a:r>
                        <a:t>Distance range</a:t>
                      </a:r>
                    </a:p>
                  </a:txBody>
                  <a:tcPr anchor="ctr" marL="73152" marR="73152" marT="36576" marB="36576">
                    <a:solidFill>
                      <a:srgbClr val="141B2D"/>
                    </a:solidFill>
                  </a:tcPr>
                </a:tc>
                <a:tc>
                  <a:txBody>
                    <a:bodyPr/>
                    <a:lstStyle/>
                    <a:p>
                      <a:pPr>
                        <a:defRPr sz="1100">
                          <a:solidFill>
                            <a:srgbClr val="B0B8CC"/>
                          </a:solidFill>
                          <a:latin typeface="Calibri"/>
                        </a:defRPr>
                      </a:pPr>
                      <a:r>
                        <a:t>54.6M – 401M km</a:t>
                      </a:r>
                    </a:p>
                  </a:txBody>
                  <a:tcPr anchor="ctr" marL="73152" marR="73152" marT="36576" marB="36576">
                    <a:solidFill>
                      <a:srgbClr val="141B2D"/>
                    </a:solidFill>
                  </a:tcPr>
                </a:tc>
              </a:tr>
              <a:tr h="350520">
                <a:tc>
                  <a:txBody>
                    <a:bodyPr/>
                    <a:lstStyle/>
                    <a:p>
                      <a:pPr>
                        <a:defRPr sz="1100">
                          <a:solidFill>
                            <a:srgbClr val="B0B8CC"/>
                          </a:solidFill>
                          <a:latin typeface="Calibri"/>
                        </a:defRPr>
                      </a:pPr>
                      <a:r>
                        <a:t>Areostationary altitude</a:t>
                      </a:r>
                    </a:p>
                  </a:txBody>
                  <a:tcPr anchor="ctr" marL="73152" marR="73152" marT="36576" marB="36576">
                    <a:solidFill>
                      <a:srgbClr val="182236"/>
                    </a:solidFill>
                  </a:tcPr>
                </a:tc>
                <a:tc>
                  <a:txBody>
                    <a:bodyPr/>
                    <a:lstStyle/>
                    <a:p>
                      <a:pPr>
                        <a:defRPr sz="1100">
                          <a:solidFill>
                            <a:srgbClr val="B0B8CC"/>
                          </a:solidFill>
                          <a:latin typeface="Calibri"/>
                        </a:defRPr>
                      </a:pPr>
                      <a:r>
                        <a:t>17,032 km</a:t>
                      </a:r>
                    </a:p>
                  </a:txBody>
                  <a:tcPr anchor="ctr" marL="73152" marR="73152" marT="36576" marB="36576">
                    <a:solidFill>
                      <a:srgbClr val="182236"/>
                    </a:solidFill>
                  </a:tcPr>
                </a:tc>
              </a:tr>
              <a:tr h="350520">
                <a:tc>
                  <a:txBody>
                    <a:bodyPr/>
                    <a:lstStyle/>
                    <a:p>
                      <a:pPr>
                        <a:defRPr sz="1100">
                          <a:solidFill>
                            <a:srgbClr val="B0B8CC"/>
                          </a:solidFill>
                          <a:latin typeface="Calibri"/>
                        </a:defRPr>
                      </a:pPr>
                      <a:r>
                        <a:t>One-way light time</a:t>
                      </a:r>
                    </a:p>
                  </a:txBody>
                  <a:tcPr anchor="ctr" marL="73152" marR="73152" marT="36576" marB="36576">
                    <a:solidFill>
                      <a:srgbClr val="141B2D"/>
                    </a:solidFill>
                  </a:tcPr>
                </a:tc>
                <a:tc>
                  <a:txBody>
                    <a:bodyPr/>
                    <a:lstStyle/>
                    <a:p>
                      <a:pPr>
                        <a:defRPr sz="1100">
                          <a:solidFill>
                            <a:srgbClr val="B0B8CC"/>
                          </a:solidFill>
                          <a:latin typeface="Calibri"/>
                        </a:defRPr>
                      </a:pPr>
                      <a:r>
                        <a:t>3 – 22 minutes</a:t>
                      </a:r>
                    </a:p>
                  </a:txBody>
                  <a:tcPr anchor="ctr" marL="73152" marR="73152" marT="36576" marB="36576">
                    <a:solidFill>
                      <a:srgbClr val="141B2D"/>
                    </a:solidFill>
                  </a:tcPr>
                </a:tc>
              </a:tr>
            </a:tbl>
          </a:graphicData>
        </a:graphic>
      </p:graphicFrame>
      <p:graphicFrame>
        <p:nvGraphicFramePr>
          <p:cNvPr id="6" name="Table 5"/>
          <p:cNvGraphicFramePr>
            <a:graphicFrameLocks noGrp="1"/>
          </p:cNvGraphicFramePr>
          <p:nvPr/>
        </p:nvGraphicFramePr>
        <p:xfrm>
          <a:off x="4663440" y="1417320"/>
          <a:ext cx="4206240" cy="2103120"/>
        </p:xfrm>
        <a:graphic>
          <a:graphicData uri="http://schemas.openxmlformats.org/drawingml/2006/table">
            <a:tbl>
              <a:tblPr firstRow="1" bandRow="1">
                <a:tableStyleId>{5C22544A-7EE6-4342-B048-85BDC9FD1C3A}</a:tableStyleId>
              </a:tblPr>
              <a:tblGrid>
                <a:gridCol w="1051560"/>
                <a:gridCol w="1051560"/>
                <a:gridCol w="1051560"/>
                <a:gridCol w="1051560"/>
              </a:tblGrid>
              <a:tr h="420624">
                <a:tc>
                  <a:txBody>
                    <a:bodyPr/>
                    <a:lstStyle/>
                    <a:p>
                      <a:pPr algn="ctr">
                        <a:defRPr b="1" sz="1200">
                          <a:solidFill>
                            <a:srgbClr val="FFFFFF"/>
                          </a:solidFill>
                          <a:latin typeface="Calibri"/>
                        </a:defRPr>
                      </a:pPr>
                      <a:r>
                        <a:t>Window</a:t>
                      </a:r>
                    </a:p>
                  </a:txBody>
                  <a:tcPr anchor="ctr" marL="73152" marR="73152" marT="36576" marB="36576">
                    <a:solidFill>
                      <a:srgbClr val="009EFF"/>
                    </a:solidFill>
                  </a:tcPr>
                </a:tc>
                <a:tc>
                  <a:txBody>
                    <a:bodyPr/>
                    <a:lstStyle/>
                    <a:p>
                      <a:pPr algn="ctr">
                        <a:defRPr b="1" sz="1200">
                          <a:solidFill>
                            <a:srgbClr val="FFFFFF"/>
                          </a:solidFill>
                          <a:latin typeface="Calibri"/>
                        </a:defRPr>
                      </a:pPr>
                      <a:r>
                        <a:t>Availability</a:t>
                      </a:r>
                    </a:p>
                  </a:txBody>
                  <a:tcPr anchor="ctr" marL="73152" marR="73152" marT="36576" marB="36576">
                    <a:solidFill>
                      <a:srgbClr val="009EFF"/>
                    </a:solidFill>
                  </a:tcPr>
                </a:tc>
                <a:tc>
                  <a:txBody>
                    <a:bodyPr/>
                    <a:lstStyle/>
                    <a:p>
                      <a:pPr algn="ctr">
                        <a:defRPr b="1" sz="1200">
                          <a:solidFill>
                            <a:srgbClr val="FFFFFF"/>
                          </a:solidFill>
                          <a:latin typeface="Calibri"/>
                        </a:defRPr>
                      </a:pPr>
                      <a:r>
                        <a:t>Duration</a:t>
                      </a:r>
                    </a:p>
                  </a:txBody>
                  <a:tcPr anchor="ctr" marL="73152" marR="73152" marT="36576" marB="36576">
                    <a:solidFill>
                      <a:srgbClr val="009EFF"/>
                    </a:solidFill>
                  </a:tcPr>
                </a:tc>
                <a:tc>
                  <a:txBody>
                    <a:bodyPr/>
                    <a:lstStyle/>
                    <a:p>
                      <a:pPr algn="ctr">
                        <a:defRPr b="1" sz="1200">
                          <a:solidFill>
                            <a:srgbClr val="FFFFFF"/>
                          </a:solidFill>
                          <a:latin typeface="Calibri"/>
                        </a:defRPr>
                      </a:pPr>
                      <a:r>
                        <a:t>Data Rate</a:t>
                      </a:r>
                    </a:p>
                  </a:txBody>
                  <a:tcPr anchor="ctr" marL="73152" marR="73152" marT="36576" marB="36576">
                    <a:solidFill>
                      <a:srgbClr val="009EFF"/>
                    </a:solidFill>
                  </a:tcPr>
                </a:tc>
              </a:tr>
              <a:tr h="420624">
                <a:tc>
                  <a:txBody>
                    <a:bodyPr/>
                    <a:lstStyle/>
                    <a:p>
                      <a:pPr>
                        <a:defRPr sz="1100">
                          <a:solidFill>
                            <a:srgbClr val="B0B8CC"/>
                          </a:solidFill>
                          <a:latin typeface="Calibri"/>
                        </a:defRPr>
                      </a:pPr>
                      <a:r>
                        <a:t>Optimal</a:t>
                      </a:r>
                    </a:p>
                  </a:txBody>
                  <a:tcPr anchor="ctr" marL="73152" marR="73152" marT="36576" marB="36576">
                    <a:solidFill>
                      <a:srgbClr val="141B2D"/>
                    </a:solidFill>
                  </a:tcPr>
                </a:tc>
                <a:tc>
                  <a:txBody>
                    <a:bodyPr/>
                    <a:lstStyle/>
                    <a:p>
                      <a:pPr>
                        <a:defRPr sz="1100">
                          <a:solidFill>
                            <a:srgbClr val="B0B8CC"/>
                          </a:solidFill>
                          <a:latin typeface="Calibri"/>
                        </a:defRPr>
                      </a:pPr>
                      <a:r>
                        <a:t>99%</a:t>
                      </a:r>
                    </a:p>
                  </a:txBody>
                  <a:tcPr anchor="ctr" marL="73152" marR="73152" marT="36576" marB="36576">
                    <a:solidFill>
                      <a:srgbClr val="141B2D"/>
                    </a:solidFill>
                  </a:tcPr>
                </a:tc>
                <a:tc>
                  <a:txBody>
                    <a:bodyPr/>
                    <a:lstStyle/>
                    <a:p>
                      <a:pPr>
                        <a:defRPr sz="1100">
                          <a:solidFill>
                            <a:srgbClr val="B0B8CC"/>
                          </a:solidFill>
                          <a:latin typeface="Calibri"/>
                        </a:defRPr>
                      </a:pPr>
                      <a:r>
                        <a:t>8–12 hrs</a:t>
                      </a:r>
                    </a:p>
                  </a:txBody>
                  <a:tcPr anchor="ctr" marL="73152" marR="73152" marT="36576" marB="36576">
                    <a:solidFill>
                      <a:srgbClr val="141B2D"/>
                    </a:solidFill>
                  </a:tcPr>
                </a:tc>
                <a:tc>
                  <a:txBody>
                    <a:bodyPr/>
                    <a:lstStyle/>
                    <a:p>
                      <a:pPr>
                        <a:defRPr sz="1100">
                          <a:solidFill>
                            <a:srgbClr val="B0B8CC"/>
                          </a:solidFill>
                          <a:latin typeface="Calibri"/>
                        </a:defRPr>
                      </a:pPr>
                      <a:r>
                        <a:t>100–200 Mbps</a:t>
                      </a:r>
                    </a:p>
                  </a:txBody>
                  <a:tcPr anchor="ctr" marL="73152" marR="73152" marT="36576" marB="36576">
                    <a:solidFill>
                      <a:srgbClr val="141B2D"/>
                    </a:solidFill>
                  </a:tcPr>
                </a:tc>
              </a:tr>
              <a:tr h="420624">
                <a:tc>
                  <a:txBody>
                    <a:bodyPr/>
                    <a:lstStyle/>
                    <a:p>
                      <a:pPr>
                        <a:defRPr sz="1100">
                          <a:solidFill>
                            <a:srgbClr val="B0B8CC"/>
                          </a:solidFill>
                          <a:latin typeface="Calibri"/>
                        </a:defRPr>
                      </a:pPr>
                      <a:r>
                        <a:t>Good</a:t>
                      </a:r>
                    </a:p>
                  </a:txBody>
                  <a:tcPr anchor="ctr" marL="73152" marR="73152" marT="36576" marB="36576">
                    <a:solidFill>
                      <a:srgbClr val="182236"/>
                    </a:solidFill>
                  </a:tcPr>
                </a:tc>
                <a:tc>
                  <a:txBody>
                    <a:bodyPr/>
                    <a:lstStyle/>
                    <a:p>
                      <a:pPr>
                        <a:defRPr sz="1100">
                          <a:solidFill>
                            <a:srgbClr val="B0B8CC"/>
                          </a:solidFill>
                          <a:latin typeface="Calibri"/>
                        </a:defRPr>
                      </a:pPr>
                      <a:r>
                        <a:t>95%</a:t>
                      </a:r>
                    </a:p>
                  </a:txBody>
                  <a:tcPr anchor="ctr" marL="73152" marR="73152" marT="36576" marB="36576">
                    <a:solidFill>
                      <a:srgbClr val="182236"/>
                    </a:solidFill>
                  </a:tcPr>
                </a:tc>
                <a:tc>
                  <a:txBody>
                    <a:bodyPr/>
                    <a:lstStyle/>
                    <a:p>
                      <a:pPr>
                        <a:defRPr sz="1100">
                          <a:solidFill>
                            <a:srgbClr val="B0B8CC"/>
                          </a:solidFill>
                          <a:latin typeface="Calibri"/>
                        </a:defRPr>
                      </a:pPr>
                      <a:r>
                        <a:t>6–8 hrs</a:t>
                      </a:r>
                    </a:p>
                  </a:txBody>
                  <a:tcPr anchor="ctr" marL="73152" marR="73152" marT="36576" marB="36576">
                    <a:solidFill>
                      <a:srgbClr val="182236"/>
                    </a:solidFill>
                  </a:tcPr>
                </a:tc>
                <a:tc>
                  <a:txBody>
                    <a:bodyPr/>
                    <a:lstStyle/>
                    <a:p>
                      <a:pPr>
                        <a:defRPr sz="1100">
                          <a:solidFill>
                            <a:srgbClr val="B0B8CC"/>
                          </a:solidFill>
                          <a:latin typeface="Calibri"/>
                        </a:defRPr>
                      </a:pPr>
                      <a:r>
                        <a:t>20–100 Mbps</a:t>
                      </a:r>
                    </a:p>
                  </a:txBody>
                  <a:tcPr anchor="ctr" marL="73152" marR="73152" marT="36576" marB="36576">
                    <a:solidFill>
                      <a:srgbClr val="182236"/>
                    </a:solidFill>
                  </a:tcPr>
                </a:tc>
              </a:tr>
              <a:tr h="420624">
                <a:tc>
                  <a:txBody>
                    <a:bodyPr/>
                    <a:lstStyle/>
                    <a:p>
                      <a:pPr>
                        <a:defRPr sz="1100">
                          <a:solidFill>
                            <a:srgbClr val="B0B8CC"/>
                          </a:solidFill>
                          <a:latin typeface="Calibri"/>
                        </a:defRPr>
                      </a:pPr>
                      <a:r>
                        <a:t>Fair</a:t>
                      </a:r>
                    </a:p>
                  </a:txBody>
                  <a:tcPr anchor="ctr" marL="73152" marR="73152" marT="36576" marB="36576">
                    <a:solidFill>
                      <a:srgbClr val="141B2D"/>
                    </a:solidFill>
                  </a:tcPr>
                </a:tc>
                <a:tc>
                  <a:txBody>
                    <a:bodyPr/>
                    <a:lstStyle/>
                    <a:p>
                      <a:pPr>
                        <a:defRPr sz="1100">
                          <a:solidFill>
                            <a:srgbClr val="B0B8CC"/>
                          </a:solidFill>
                          <a:latin typeface="Calibri"/>
                        </a:defRPr>
                      </a:pPr>
                      <a:r>
                        <a:t>85%</a:t>
                      </a:r>
                    </a:p>
                  </a:txBody>
                  <a:tcPr anchor="ctr" marL="73152" marR="73152" marT="36576" marB="36576">
                    <a:solidFill>
                      <a:srgbClr val="141B2D"/>
                    </a:solidFill>
                  </a:tcPr>
                </a:tc>
                <a:tc>
                  <a:txBody>
                    <a:bodyPr/>
                    <a:lstStyle/>
                    <a:p>
                      <a:pPr>
                        <a:defRPr sz="1100">
                          <a:solidFill>
                            <a:srgbClr val="B0B8CC"/>
                          </a:solidFill>
                          <a:latin typeface="Calibri"/>
                        </a:defRPr>
                      </a:pPr>
                      <a:r>
                        <a:t>4–6 hrs</a:t>
                      </a:r>
                    </a:p>
                  </a:txBody>
                  <a:tcPr anchor="ctr" marL="73152" marR="73152" marT="36576" marB="36576">
                    <a:solidFill>
                      <a:srgbClr val="141B2D"/>
                    </a:solidFill>
                  </a:tcPr>
                </a:tc>
                <a:tc>
                  <a:txBody>
                    <a:bodyPr/>
                    <a:lstStyle/>
                    <a:p>
                      <a:pPr>
                        <a:defRPr sz="1100">
                          <a:solidFill>
                            <a:srgbClr val="B0B8CC"/>
                          </a:solidFill>
                          <a:latin typeface="Calibri"/>
                        </a:defRPr>
                      </a:pPr>
                      <a:r>
                        <a:t>5–20 Mbps</a:t>
                      </a:r>
                    </a:p>
                  </a:txBody>
                  <a:tcPr anchor="ctr" marL="73152" marR="73152" marT="36576" marB="36576">
                    <a:solidFill>
                      <a:srgbClr val="141B2D"/>
                    </a:solidFill>
                  </a:tcPr>
                </a:tc>
              </a:tr>
              <a:tr h="420624">
                <a:tc>
                  <a:txBody>
                    <a:bodyPr/>
                    <a:lstStyle/>
                    <a:p>
                      <a:pPr>
                        <a:defRPr sz="1100">
                          <a:solidFill>
                            <a:srgbClr val="B0B8CC"/>
                          </a:solidFill>
                          <a:latin typeface="Calibri"/>
                        </a:defRPr>
                      </a:pPr>
                      <a:r>
                        <a:t>Blackout</a:t>
                      </a:r>
                    </a:p>
                  </a:txBody>
                  <a:tcPr anchor="ctr" marL="73152" marR="73152" marT="36576" marB="36576">
                    <a:solidFill>
                      <a:srgbClr val="182236"/>
                    </a:solidFill>
                  </a:tcPr>
                </a:tc>
                <a:tc>
                  <a:txBody>
                    <a:bodyPr/>
                    <a:lstStyle/>
                    <a:p>
                      <a:pPr>
                        <a:defRPr sz="1100">
                          <a:solidFill>
                            <a:srgbClr val="B0B8CC"/>
                          </a:solidFill>
                          <a:latin typeface="Calibri"/>
                        </a:defRPr>
                      </a:pPr>
                      <a:r>
                        <a:t>0%</a:t>
                      </a:r>
                    </a:p>
                  </a:txBody>
                  <a:tcPr anchor="ctr" marL="73152" marR="73152" marT="36576" marB="36576">
                    <a:solidFill>
                      <a:srgbClr val="182236"/>
                    </a:solidFill>
                  </a:tcPr>
                </a:tc>
                <a:tc>
                  <a:txBody>
                    <a:bodyPr/>
                    <a:lstStyle/>
                    <a:p>
                      <a:pPr>
                        <a:defRPr sz="1100">
                          <a:solidFill>
                            <a:srgbClr val="B0B8CC"/>
                          </a:solidFill>
                          <a:latin typeface="Calibri"/>
                        </a:defRPr>
                      </a:pPr>
                      <a:r>
                        <a:t>2–4 weeks</a:t>
                      </a:r>
                    </a:p>
                  </a:txBody>
                  <a:tcPr anchor="ctr" marL="73152" marR="73152" marT="36576" marB="36576">
                    <a:solidFill>
                      <a:srgbClr val="182236"/>
                    </a:solidFill>
                  </a:tcPr>
                </a:tc>
                <a:tc>
                  <a:txBody>
                    <a:bodyPr/>
                    <a:lstStyle/>
                    <a:p>
                      <a:pPr>
                        <a:defRPr sz="1100">
                          <a:solidFill>
                            <a:srgbClr val="B0B8CC"/>
                          </a:solidFill>
                          <a:latin typeface="Calibri"/>
                        </a:defRPr>
                      </a:pPr>
                      <a:r>
                        <a:t>—</a:t>
                      </a:r>
                    </a:p>
                  </a:txBody>
                  <a:tcPr anchor="ctr" marL="73152" marR="73152" marT="36576" marB="36576">
                    <a:solidFill>
                      <a:srgbClr val="182236"/>
                    </a:solidFill>
                  </a:tcPr>
                </a:tc>
              </a:tr>
            </a:tbl>
          </a:graphicData>
        </a:graphic>
      </p:graphicFrame>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[3] JPL Horizons (synodic 779.94 d, 54.6M–401M km)  ·  [A2] topology.py  ·  [A4] link_budget.py</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31 / 50</a:t>
            </a:r>
          </a:p>
        </p:txBody>
      </p:sp>
    </p:spTree>
  </p:cSld>
  <p:transition spd="med" advClick="1">
    <p:fade/>
  </p:transition>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CONTACT WINDOWS</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FF8C00"/>
                </a:solidFill>
                <a:latin typeface="Calibri"/>
              </a:defRPr>
            </a:pPr>
            <a:r>
              <a:t>Communication Opportunity Prediction</a:t>
            </a:r>
          </a:p>
        </p:txBody>
      </p:sp>
      <p:sp>
        <p:nvSpPr>
          <p:cNvPr id="4" name="Rectangle 3"/>
          <p:cNvSpPr/>
          <p:nvPr/>
        </p:nvSpPr>
        <p:spPr>
          <a:xfrm>
            <a:off x="640080" y="1234440"/>
            <a:ext cx="2286000" cy="38100"/>
          </a:xfrm>
          <a:prstGeom prst="rect">
            <a:avLst/>
          </a:prstGeom>
          <a:solidFill>
            <a:srgbClr val="FF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contact_windows.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Contact windows vary from 4 to 12 hours depending on orbital geometry</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[3] JPL Horizons  ·  [A2] topology.py / contact_windows.py</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32 / 50</a:t>
            </a:r>
          </a:p>
        </p:txBody>
      </p:sp>
    </p:spTree>
  </p:cSld>
  <p:transition spd="med" advClick="1">
    <p:fade/>
  </p:transition>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274320"/>
            <a:ext cx="10058400" cy="548640"/>
          </a:xfrm>
          <a:prstGeom prst="rect">
            <a:avLst/>
          </a:prstGeom>
          <a:noFill/>
        </p:spPr>
        <p:txBody>
          <a:bodyPr wrap="square">
            <a:spAutoFit/>
          </a:bodyPr>
          <a:lstStyle/>
          <a:p>
            <a:pPr algn="l">
              <a:defRPr sz="3000" b="1">
                <a:solidFill>
                  <a:srgbClr val="FFFFFF"/>
                </a:solidFill>
                <a:latin typeface="Calibri"/>
              </a:defRPr>
            </a:pPr>
            <a:r>
              <a:t>RADIATION-HARDENED COMPUTING</a:t>
            </a:r>
          </a:p>
        </p:txBody>
      </p:sp>
      <p:sp>
        <p:nvSpPr>
          <p:cNvPr id="3" name="TextBox 2"/>
          <p:cNvSpPr txBox="1"/>
          <p:nvPr/>
        </p:nvSpPr>
        <p:spPr>
          <a:xfrm>
            <a:off x="548640" y="822960"/>
            <a:ext cx="10058400" cy="365760"/>
          </a:xfrm>
          <a:prstGeom prst="rect">
            <a:avLst/>
          </a:prstGeom>
          <a:noFill/>
        </p:spPr>
        <p:txBody>
          <a:bodyPr wrap="square">
            <a:spAutoFit/>
          </a:bodyPr>
          <a:lstStyle/>
          <a:p>
            <a:pPr algn="l">
              <a:defRPr sz="1500" b="0">
                <a:solidFill>
                  <a:srgbClr val="00D4AA"/>
                </a:solidFill>
                <a:latin typeface="Calibri"/>
              </a:defRPr>
            </a:pPr>
            <a:r>
              <a:t>Surviving SEUs, latchup and total dose on the way to Mars</a:t>
            </a:r>
          </a:p>
        </p:txBody>
      </p:sp>
      <p:sp>
        <p:nvSpPr>
          <p:cNvPr id="4" name="Rectangle 3"/>
          <p:cNvSpPr/>
          <p:nvPr/>
        </p:nvSpPr>
        <p:spPr>
          <a:xfrm>
            <a:off x="548640" y="1234440"/>
            <a:ext cx="2286000" cy="38100"/>
          </a:xfrm>
          <a:prstGeom prst="rect">
            <a:avLst/>
          </a:prstGeom>
          <a:solidFill>
            <a:srgbClr val="FF4D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274320" y="1463040"/>
          <a:ext cx="5852160" cy="2194560"/>
        </p:xfrm>
        <a:graphic>
          <a:graphicData uri="http://schemas.openxmlformats.org/drawingml/2006/table">
            <a:tbl>
              <a:tblPr firstRow="1" bandRow="1">
                <a:tableStyleId>{5C22544A-7EE6-4342-B048-85BDC9FD1C3A}</a:tableStyleId>
              </a:tblPr>
              <a:tblGrid>
                <a:gridCol w="1950720"/>
                <a:gridCol w="1950720"/>
                <a:gridCol w="1950720"/>
              </a:tblGrid>
              <a:tr h="438912">
                <a:tc>
                  <a:txBody>
                    <a:bodyPr/>
                    <a:lstStyle/>
                    <a:p>
                      <a:pPr algn="ctr">
                        <a:defRPr b="1" sz="1200">
                          <a:solidFill>
                            <a:srgbClr val="FFFFFF"/>
                          </a:solidFill>
                          <a:latin typeface="Calibri"/>
                        </a:defRPr>
                      </a:pPr>
                      <a:r>
                        <a:t>Effect</a:t>
                      </a:r>
                    </a:p>
                  </a:txBody>
                  <a:tcPr anchor="ctr" marL="73152" marR="73152" marT="36576" marB="36576">
                    <a:solidFill>
                      <a:srgbClr val="FF4D4D"/>
                    </a:solidFill>
                  </a:tcPr>
                </a:tc>
                <a:tc>
                  <a:txBody>
                    <a:bodyPr/>
                    <a:lstStyle/>
                    <a:p>
                      <a:pPr algn="ctr">
                        <a:defRPr b="1" sz="1200">
                          <a:solidFill>
                            <a:srgbClr val="FFFFFF"/>
                          </a:solidFill>
                          <a:latin typeface="Calibri"/>
                        </a:defRPr>
                      </a:pPr>
                      <a:r>
                        <a:t>What it does</a:t>
                      </a:r>
                    </a:p>
                  </a:txBody>
                  <a:tcPr anchor="ctr" marL="73152" marR="73152" marT="36576" marB="36576">
                    <a:solidFill>
                      <a:srgbClr val="FF4D4D"/>
                    </a:solidFill>
                  </a:tcPr>
                </a:tc>
                <a:tc>
                  <a:txBody>
                    <a:bodyPr/>
                    <a:lstStyle/>
                    <a:p>
                      <a:pPr algn="ctr">
                        <a:defRPr b="1" sz="1200">
                          <a:solidFill>
                            <a:srgbClr val="FFFFFF"/>
                          </a:solidFill>
                          <a:latin typeface="Calibri"/>
                        </a:defRPr>
                      </a:pPr>
                      <a:r>
                        <a:t>Mitigation</a:t>
                      </a:r>
                    </a:p>
                  </a:txBody>
                  <a:tcPr anchor="ctr" marL="73152" marR="73152" marT="36576" marB="36576">
                    <a:solidFill>
                      <a:srgbClr val="FF4D4D"/>
                    </a:solidFill>
                  </a:tcPr>
                </a:tc>
              </a:tr>
              <a:tr h="438912">
                <a:tc>
                  <a:txBody>
                    <a:bodyPr/>
                    <a:lstStyle/>
                    <a:p>
                      <a:pPr>
                        <a:defRPr sz="1100">
                          <a:solidFill>
                            <a:srgbClr val="B0B8CC"/>
                          </a:solidFill>
                          <a:latin typeface="Calibri"/>
                        </a:defRPr>
                      </a:pPr>
                      <a:r>
                        <a:t>SEU</a:t>
                      </a:r>
                    </a:p>
                  </a:txBody>
                  <a:tcPr anchor="ctr" marL="73152" marR="73152" marT="36576" marB="36576">
                    <a:solidFill>
                      <a:srgbClr val="141B2D"/>
                    </a:solidFill>
                  </a:tcPr>
                </a:tc>
                <a:tc>
                  <a:txBody>
                    <a:bodyPr/>
                    <a:lstStyle/>
                    <a:p>
                      <a:pPr>
                        <a:defRPr sz="1100">
                          <a:solidFill>
                            <a:srgbClr val="B0B8CC"/>
                          </a:solidFill>
                          <a:latin typeface="Calibri"/>
                        </a:defRPr>
                      </a:pPr>
                      <a:r>
                        <a:t>Single bit flip</a:t>
                      </a:r>
                    </a:p>
                  </a:txBody>
                  <a:tcPr anchor="ctr" marL="73152" marR="73152" marT="36576" marB="36576">
                    <a:solidFill>
                      <a:srgbClr val="141B2D"/>
                    </a:solidFill>
                  </a:tcPr>
                </a:tc>
                <a:tc>
                  <a:txBody>
                    <a:bodyPr/>
                    <a:lstStyle/>
                    <a:p>
                      <a:pPr>
                        <a:defRPr sz="1100">
                          <a:solidFill>
                            <a:srgbClr val="B0B8CC"/>
                          </a:solidFill>
                          <a:latin typeface="Calibri"/>
                        </a:defRPr>
                      </a:pPr>
                      <a:r>
                        <a:t>SECDED ECC</a:t>
                      </a:r>
                    </a:p>
                  </a:txBody>
                  <a:tcPr anchor="ctr" marL="73152" marR="73152" marT="36576" marB="36576">
                    <a:solidFill>
                      <a:srgbClr val="141B2D"/>
                    </a:solidFill>
                  </a:tcPr>
                </a:tc>
              </a:tr>
              <a:tr h="438912">
                <a:tc>
                  <a:txBody>
                    <a:bodyPr/>
                    <a:lstStyle/>
                    <a:p>
                      <a:pPr>
                        <a:defRPr sz="1100">
                          <a:solidFill>
                            <a:srgbClr val="B0B8CC"/>
                          </a:solidFill>
                          <a:latin typeface="Calibri"/>
                        </a:defRPr>
                      </a:pPr>
                      <a:r>
                        <a:t>MBU</a:t>
                      </a:r>
                    </a:p>
                  </a:txBody>
                  <a:tcPr anchor="ctr" marL="73152" marR="73152" marT="36576" marB="36576">
                    <a:solidFill>
                      <a:srgbClr val="182236"/>
                    </a:solidFill>
                  </a:tcPr>
                </a:tc>
                <a:tc>
                  <a:txBody>
                    <a:bodyPr/>
                    <a:lstStyle/>
                    <a:p>
                      <a:pPr>
                        <a:defRPr sz="1100">
                          <a:solidFill>
                            <a:srgbClr val="B0B8CC"/>
                          </a:solidFill>
                          <a:latin typeface="Calibri"/>
                        </a:defRPr>
                      </a:pPr>
                      <a:r>
                        <a:t>Multi-bit flip (1 ion)</a:t>
                      </a:r>
                    </a:p>
                  </a:txBody>
                  <a:tcPr anchor="ctr" marL="73152" marR="73152" marT="36576" marB="36576">
                    <a:solidFill>
                      <a:srgbClr val="182236"/>
                    </a:solidFill>
                  </a:tcPr>
                </a:tc>
                <a:tc>
                  <a:txBody>
                    <a:bodyPr/>
                    <a:lstStyle/>
                    <a:p>
                      <a:pPr>
                        <a:defRPr sz="1100">
                          <a:solidFill>
                            <a:srgbClr val="B0B8CC"/>
                          </a:solidFill>
                          <a:latin typeface="Calibri"/>
                        </a:defRPr>
                      </a:pPr>
                      <a:r>
                        <a:t>Bit interleaving</a:t>
                      </a:r>
                    </a:p>
                  </a:txBody>
                  <a:tcPr anchor="ctr" marL="73152" marR="73152" marT="36576" marB="36576">
                    <a:solidFill>
                      <a:srgbClr val="182236"/>
                    </a:solidFill>
                  </a:tcPr>
                </a:tc>
              </a:tr>
              <a:tr h="438912">
                <a:tc>
                  <a:txBody>
                    <a:bodyPr/>
                    <a:lstStyle/>
                    <a:p>
                      <a:pPr>
                        <a:defRPr sz="1100">
                          <a:solidFill>
                            <a:srgbClr val="B0B8CC"/>
                          </a:solidFill>
                          <a:latin typeface="Calibri"/>
                        </a:defRPr>
                      </a:pPr>
                      <a:r>
                        <a:t>SEL</a:t>
                      </a:r>
                    </a:p>
                  </a:txBody>
                  <a:tcPr anchor="ctr" marL="73152" marR="73152" marT="36576" marB="36576">
                    <a:solidFill>
                      <a:srgbClr val="141B2D"/>
                    </a:solidFill>
                  </a:tcPr>
                </a:tc>
                <a:tc>
                  <a:txBody>
                    <a:bodyPr/>
                    <a:lstStyle/>
                    <a:p>
                      <a:pPr>
                        <a:defRPr sz="1100">
                          <a:solidFill>
                            <a:srgbClr val="B0B8CC"/>
                          </a:solidFill>
                          <a:latin typeface="Calibri"/>
                        </a:defRPr>
                      </a:pPr>
                      <a:r>
                        <a:t>Latchup (destructive)</a:t>
                      </a:r>
                    </a:p>
                  </a:txBody>
                  <a:tcPr anchor="ctr" marL="73152" marR="73152" marT="36576" marB="36576">
                    <a:solidFill>
                      <a:srgbClr val="141B2D"/>
                    </a:solidFill>
                  </a:tcPr>
                </a:tc>
                <a:tc>
                  <a:txBody>
                    <a:bodyPr/>
                    <a:lstStyle/>
                    <a:p>
                      <a:pPr>
                        <a:defRPr sz="1100">
                          <a:solidFill>
                            <a:srgbClr val="B0B8CC"/>
                          </a:solidFill>
                          <a:latin typeface="Calibri"/>
                        </a:defRPr>
                      </a:pPr>
                      <a:r>
                        <a:t>Current limit + power-cycle</a:t>
                      </a:r>
                    </a:p>
                  </a:txBody>
                  <a:tcPr anchor="ctr" marL="73152" marR="73152" marT="36576" marB="36576">
                    <a:solidFill>
                      <a:srgbClr val="141B2D"/>
                    </a:solidFill>
                  </a:tcPr>
                </a:tc>
              </a:tr>
              <a:tr h="438912">
                <a:tc>
                  <a:txBody>
                    <a:bodyPr/>
                    <a:lstStyle/>
                    <a:p>
                      <a:pPr>
                        <a:defRPr sz="1100">
                          <a:solidFill>
                            <a:srgbClr val="B0B8CC"/>
                          </a:solidFill>
                          <a:latin typeface="Calibri"/>
                        </a:defRPr>
                      </a:pPr>
                      <a:r>
                        <a:t>TID</a:t>
                      </a:r>
                    </a:p>
                  </a:txBody>
                  <a:tcPr anchor="ctr" marL="73152" marR="73152" marT="36576" marB="36576">
                    <a:solidFill>
                      <a:srgbClr val="182236"/>
                    </a:solidFill>
                  </a:tcPr>
                </a:tc>
                <a:tc>
                  <a:txBody>
                    <a:bodyPr/>
                    <a:lstStyle/>
                    <a:p>
                      <a:pPr>
                        <a:defRPr sz="1100">
                          <a:solidFill>
                            <a:srgbClr val="B0B8CC"/>
                          </a:solidFill>
                          <a:latin typeface="Calibri"/>
                        </a:defRPr>
                      </a:pPr>
                      <a:r>
                        <a:t>Cumulative dose</a:t>
                      </a:r>
                    </a:p>
                  </a:txBody>
                  <a:tcPr anchor="ctr" marL="73152" marR="73152" marT="36576" marB="36576">
                    <a:solidFill>
                      <a:srgbClr val="182236"/>
                    </a:solidFill>
                  </a:tcPr>
                </a:tc>
                <a:tc>
                  <a:txBody>
                    <a:bodyPr/>
                    <a:lstStyle/>
                    <a:p>
                      <a:pPr>
                        <a:defRPr sz="1100">
                          <a:solidFill>
                            <a:srgbClr val="B0B8CC"/>
                          </a:solidFill>
                          <a:latin typeface="Calibri"/>
                        </a:defRPr>
                      </a:pPr>
                      <a:r>
                        <a:t>Rad-hard parts (RAD750)</a:t>
                      </a:r>
                    </a:p>
                  </a:txBody>
                  <a:tcPr anchor="ctr" marL="73152" marR="73152" marT="36576" marB="36576">
                    <a:solidFill>
                      <a:srgbClr val="182236"/>
                    </a:solidFill>
                  </a:tcPr>
                </a:tc>
              </a:tr>
            </a:tbl>
          </a:graphicData>
        </a:graphic>
      </p:graphicFrame>
      <p:sp>
        <p:nvSpPr>
          <p:cNvPr id="6" name="Rounded Rectangle 5"/>
          <p:cNvSpPr/>
          <p:nvPr/>
        </p:nvSpPr>
        <p:spPr>
          <a:xfrm>
            <a:off x="6400800" y="1463040"/>
            <a:ext cx="5486400" cy="2194560"/>
          </a:xfrm>
          <a:prstGeom prst="roundRect">
            <a:avLst/>
          </a:prstGeom>
          <a:solidFill>
            <a:srgbClr val="141B2D"/>
          </a:solidFill>
          <a:ln w="12700">
            <a:solidFill>
              <a:srgbClr val="1E2A42"/>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FF4D4D"/>
                </a:solidFill>
                <a:latin typeface="Calibri"/>
              </a:defRPr>
            </a:pPr>
            <a:r>
              <a:t>Defense-in-Depth Stack</a:t>
            </a:r>
          </a:p>
          <a:p>
            <a:pPr algn="l">
              <a:spcBef>
                <a:spcPts val="200"/>
              </a:spcBef>
              <a:spcAft>
                <a:spcPts val="200"/>
              </a:spcAft>
              <a:defRPr sz="1300" b="0">
                <a:solidFill>
                  <a:srgbClr val="B0B8CC"/>
                </a:solidFill>
                <a:latin typeface="Calibri"/>
              </a:defRPr>
            </a:pPr>
            <a:r>
              <a:t>• TMR — triple replicas, majority vote (masks logic faults)</a:t>
            </a:r>
          </a:p>
          <a:p>
            <a:pPr algn="l">
              <a:spcBef>
                <a:spcPts val="200"/>
              </a:spcBef>
              <a:spcAft>
                <a:spcPts val="200"/>
              </a:spcAft>
              <a:defRPr sz="1300" b="0">
                <a:solidFill>
                  <a:srgbClr val="B0B8CC"/>
                </a:solidFill>
                <a:latin typeface="Calibri"/>
              </a:defRPr>
            </a:pPr>
            <a:r>
              <a:t>• SECDED (39,32) ECC — correct 1 bit, detect 2</a:t>
            </a:r>
          </a:p>
          <a:p>
            <a:pPr algn="l">
              <a:spcBef>
                <a:spcPts val="200"/>
              </a:spcBef>
              <a:spcAft>
                <a:spcPts val="200"/>
              </a:spcAft>
              <a:defRPr sz="1300" b="0">
                <a:solidFill>
                  <a:srgbClr val="B0B8CC"/>
                </a:solidFill>
                <a:latin typeface="Calibri"/>
              </a:defRPr>
            </a:pPr>
            <a:r>
              <a:t>• Scrubbing — rewrite memory before a 2nd upset accumulates</a:t>
            </a:r>
          </a:p>
          <a:p>
            <a:pPr algn="l">
              <a:spcBef>
                <a:spcPts val="200"/>
              </a:spcBef>
              <a:spcAft>
                <a:spcPts val="200"/>
              </a:spcAft>
              <a:defRPr sz="1300" b="0">
                <a:solidFill>
                  <a:srgbClr val="B0B8CC"/>
                </a:solidFill>
                <a:latin typeface="Calibri"/>
              </a:defRPr>
            </a:pPr>
            <a:r>
              <a:t>• FDIR + watchdog — detect → isolate → reset → SAFE-MODE</a:t>
            </a:r>
          </a:p>
        </p:txBody>
      </p:sp>
      <p:sp>
        <p:nvSpPr>
          <p:cNvPr id="7" name="Rounded Rectangle 6"/>
          <p:cNvSpPr/>
          <p:nvPr/>
        </p:nvSpPr>
        <p:spPr>
          <a:xfrm>
            <a:off x="274320" y="4023360"/>
            <a:ext cx="2743200" cy="1097280"/>
          </a:xfrm>
          <a:prstGeom prst="roundRect">
            <a:avLst/>
          </a:prstGeom>
          <a:solidFill>
            <a:srgbClr val="141B2D"/>
          </a:solidFill>
          <a:ln w="12700">
            <a:solidFill>
              <a:srgbClr val="00D4A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00D4AA"/>
                </a:solidFill>
                <a:latin typeface="Calibri"/>
              </a:defRPr>
            </a:pPr>
            <a:r>
              <a:t>200x</a:t>
            </a:r>
          </a:p>
          <a:p>
            <a:pPr algn="ctr">
              <a:spcBef>
                <a:spcPts val="200"/>
              </a:spcBef>
              <a:spcAft>
                <a:spcPts val="400"/>
              </a:spcAft>
              <a:defRPr sz="1000" b="0">
                <a:solidFill>
                  <a:srgbClr val="B0B8CC"/>
                </a:solidFill>
                <a:latin typeface="Calibri"/>
              </a:defRPr>
            </a:pPr>
            <a:r>
              <a:t>Fewer errors (ECC + scrub + interleave)</a:t>
            </a:r>
          </a:p>
        </p:txBody>
      </p:sp>
      <p:sp>
        <p:nvSpPr>
          <p:cNvPr id="8" name="Rounded Rectangle 7"/>
          <p:cNvSpPr/>
          <p:nvPr/>
        </p:nvSpPr>
        <p:spPr>
          <a:xfrm>
            <a:off x="3200400" y="4023360"/>
            <a:ext cx="2743200" cy="1097280"/>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009EFF"/>
                </a:solidFill>
                <a:latin typeface="Calibri"/>
              </a:defRPr>
            </a:pPr>
            <a:r>
              <a:t>3,334x</a:t>
            </a:r>
          </a:p>
          <a:p>
            <a:pPr algn="ctr">
              <a:spcBef>
                <a:spcPts val="200"/>
              </a:spcBef>
              <a:spcAft>
                <a:spcPts val="400"/>
              </a:spcAft>
              <a:defRPr sz="1000" b="0">
                <a:solidFill>
                  <a:srgbClr val="B0B8CC"/>
                </a:solidFill>
                <a:latin typeface="Calibri"/>
              </a:defRPr>
            </a:pPr>
            <a:r>
              <a:t>TMR reliability gain (p=1e-4/op)</a:t>
            </a:r>
          </a:p>
        </p:txBody>
      </p:sp>
      <p:sp>
        <p:nvSpPr>
          <p:cNvPr id="9" name="Rounded Rectangle 8"/>
          <p:cNvSpPr/>
          <p:nvPr/>
        </p:nvSpPr>
        <p:spPr>
          <a:xfrm>
            <a:off x="6126480" y="4023360"/>
            <a:ext cx="2743200" cy="1097280"/>
          </a:xfrm>
          <a:prstGeom prst="roundRect">
            <a:avLst/>
          </a:prstGeom>
          <a:solidFill>
            <a:srgbClr val="141B2D"/>
          </a:solidFill>
          <a:ln w="12700">
            <a:solidFill>
              <a:srgbClr val="FF8C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FF8C00"/>
                </a:solidFill>
                <a:latin typeface="Calibri"/>
              </a:defRPr>
            </a:pPr>
            <a:r>
              <a:t>200 krad</a:t>
            </a:r>
          </a:p>
          <a:p>
            <a:pPr algn="ctr">
              <a:spcBef>
                <a:spcPts val="200"/>
              </a:spcBef>
              <a:spcAft>
                <a:spcPts val="400"/>
              </a:spcAft>
              <a:defRPr sz="1000" b="0">
                <a:solidFill>
                  <a:srgbClr val="B0B8CC"/>
                </a:solidFill>
                <a:latin typeface="Calibri"/>
              </a:defRPr>
            </a:pPr>
            <a:r>
              <a:t>RAD750 TID tolerance (&gt;2000x margin)</a:t>
            </a:r>
          </a:p>
        </p:txBody>
      </p:sp>
      <p:sp>
        <p:nvSpPr>
          <p:cNvPr id="10" name="Rounded Rectangle 9"/>
          <p:cNvSpPr/>
          <p:nvPr/>
        </p:nvSpPr>
        <p:spPr>
          <a:xfrm>
            <a:off x="9052560" y="4023360"/>
            <a:ext cx="2834640" cy="1097280"/>
          </a:xfrm>
          <a:prstGeom prst="roundRect">
            <a:avLst/>
          </a:prstGeom>
          <a:solidFill>
            <a:srgbClr val="141B2D"/>
          </a:solidFill>
          <a:ln w="12700">
            <a:solidFill>
              <a:srgbClr val="8B5CF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8B5CF6"/>
                </a:solidFill>
                <a:latin typeface="Calibri"/>
              </a:defRPr>
            </a:pPr>
            <a:r>
              <a:t>~0.9 / day</a:t>
            </a:r>
          </a:p>
          <a:p>
            <a:pPr algn="ctr">
              <a:spcBef>
                <a:spcPts val="200"/>
              </a:spcBef>
              <a:spcAft>
                <a:spcPts val="400"/>
              </a:spcAft>
              <a:defRPr sz="1000" b="0">
                <a:solidFill>
                  <a:srgbClr val="B0B8CC"/>
                </a:solidFill>
                <a:latin typeface="Calibri"/>
              </a:defRPr>
            </a:pPr>
            <a:r>
              <a:t>Residual uncorrectable, Earth-Mars transit</a:t>
            </a:r>
          </a:p>
        </p:txBody>
      </p:sp>
      <p:sp>
        <p:nvSpPr>
          <p:cNvPr id="11" name="TextBox 10"/>
          <p:cNvSpPr txBox="1"/>
          <p:nvPr/>
        </p:nvSpPr>
        <p:spPr>
          <a:xfrm>
            <a:off x="548640" y="5349240"/>
            <a:ext cx="11155680" cy="822960"/>
          </a:xfrm>
          <a:prstGeom prst="rect">
            <a:avLst/>
          </a:prstGeom>
          <a:noFill/>
        </p:spPr>
        <p:txBody>
          <a:bodyPr wrap="square">
            <a:spAutoFit/>
          </a:bodyPr>
          <a:lstStyle/>
          <a:p>
            <a:pPr algn="l">
              <a:defRPr sz="1100" b="0">
                <a:solidFill>
                  <a:srgbClr val="6B7B96"/>
                </a:solidFill>
                <a:latin typeface="Calibri"/>
              </a:defRPr>
            </a:pPr>
            <a:r>
              <a:t>Model: 512 Mbit, ~210-day GCR cruise. ~37,000 raw bit upsets reduced to ~186 uncorrectable over the mission. Heritage: NASA RAD750 (Curiosity/Perseverance), ESA LEON3FT.  →  src/computing/radiation.py</a:t>
            </a:r>
          </a:p>
        </p:txBody>
      </p:sp>
      <p:sp>
        <p:nvSpPr>
          <p:cNvPr id="12" name="TextBox 11"/>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[A6] AETHERIX radiation.py (Module 6: 37,159 upsets, 200×/3,334×/2,127×)  ·  [18] BAE RAD750  ·  [19] ESA LEON3FT</a:t>
            </a:r>
          </a:p>
        </p:txBody>
      </p:sp>
      <p:sp>
        <p:nvSpPr>
          <p:cNvPr id="13" name="TextBox 12"/>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14" name="TextBox 13"/>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33 / 50</a:t>
            </a:r>
          </a:p>
        </p:txBody>
      </p:sp>
    </p:spTree>
  </p:cSld>
  <p:transition spd="med" advClick="1">
    <p:fade/>
  </p:transition>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274320"/>
            <a:ext cx="10058400" cy="548640"/>
          </a:xfrm>
          <a:prstGeom prst="rect">
            <a:avLst/>
          </a:prstGeom>
          <a:noFill/>
        </p:spPr>
        <p:txBody>
          <a:bodyPr wrap="square">
            <a:spAutoFit/>
          </a:bodyPr>
          <a:lstStyle/>
          <a:p>
            <a:pPr algn="l">
              <a:defRPr sz="2800" b="1">
                <a:solidFill>
                  <a:srgbClr val="FFFFFF"/>
                </a:solidFill>
                <a:latin typeface="Calibri"/>
              </a:defRPr>
            </a:pPr>
            <a:r>
              <a:t>MISSION-CRITICAL DATA PRIORITIZATION</a:t>
            </a:r>
          </a:p>
        </p:txBody>
      </p:sp>
      <p:sp>
        <p:nvSpPr>
          <p:cNvPr id="3" name="TextBox 2"/>
          <p:cNvSpPr txBox="1"/>
          <p:nvPr/>
        </p:nvSpPr>
        <p:spPr>
          <a:xfrm>
            <a:off x="548640" y="822960"/>
            <a:ext cx="10058400" cy="365760"/>
          </a:xfrm>
          <a:prstGeom prst="rect">
            <a:avLst/>
          </a:prstGeom>
          <a:noFill/>
        </p:spPr>
        <p:txBody>
          <a:bodyPr wrap="square">
            <a:spAutoFit/>
          </a:bodyPr>
          <a:lstStyle/>
          <a:p>
            <a:pPr algn="l">
              <a:defRPr sz="1500" b="0">
                <a:solidFill>
                  <a:srgbClr val="00D4AA"/>
                </a:solidFill>
                <a:latin typeface="Calibri"/>
              </a:defRPr>
            </a:pPr>
            <a:r>
              <a:t>Bandwidth triage: get the right bits home first</a:t>
            </a:r>
          </a:p>
        </p:txBody>
      </p:sp>
      <p:sp>
        <p:nvSpPr>
          <p:cNvPr id="4" name="Rectangle 3"/>
          <p:cNvSpPr/>
          <p:nvPr/>
        </p:nvSpPr>
        <p:spPr>
          <a:xfrm>
            <a:off x="548640" y="1234440"/>
            <a:ext cx="2286000" cy="38100"/>
          </a:xfrm>
          <a:prstGeom prst="rect">
            <a:avLst/>
          </a:prstGeom>
          <a:solidFill>
            <a:srgbClr val="FF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274320" y="1463040"/>
          <a:ext cx="6400800" cy="2194560"/>
        </p:xfrm>
        <a:graphic>
          <a:graphicData uri="http://schemas.openxmlformats.org/drawingml/2006/table">
            <a:tbl>
              <a:tblPr firstRow="1" bandRow="1">
                <a:tableStyleId>{5C22544A-7EE6-4342-B048-85BDC9FD1C3A}</a:tableStyleId>
              </a:tblPr>
              <a:tblGrid>
                <a:gridCol w="2133600"/>
                <a:gridCol w="2133600"/>
                <a:gridCol w="2133600"/>
              </a:tblGrid>
              <a:tr h="438912">
                <a:tc>
                  <a:txBody>
                    <a:bodyPr/>
                    <a:lstStyle/>
                    <a:p>
                      <a:pPr algn="ctr">
                        <a:defRPr b="1" sz="1200">
                          <a:solidFill>
                            <a:srgbClr val="FFFFFF"/>
                          </a:solidFill>
                          <a:latin typeface="Calibri"/>
                        </a:defRPr>
                      </a:pPr>
                      <a:r>
                        <a:t>Tier</a:t>
                      </a:r>
                    </a:p>
                  </a:txBody>
                  <a:tcPr anchor="ctr" marL="73152" marR="73152" marT="36576" marB="36576">
                    <a:solidFill>
                      <a:srgbClr val="FF8C00"/>
                    </a:solidFill>
                  </a:tcPr>
                </a:tc>
                <a:tc>
                  <a:txBody>
                    <a:bodyPr/>
                    <a:lstStyle/>
                    <a:p>
                      <a:pPr algn="ctr">
                        <a:defRPr b="1" sz="1200">
                          <a:solidFill>
                            <a:srgbClr val="FFFFFF"/>
                          </a:solidFill>
                          <a:latin typeface="Calibri"/>
                        </a:defRPr>
                      </a:pPr>
                      <a:r>
                        <a:t>Class</a:t>
                      </a:r>
                    </a:p>
                  </a:txBody>
                  <a:tcPr anchor="ctr" marL="73152" marR="73152" marT="36576" marB="36576">
                    <a:solidFill>
                      <a:srgbClr val="FF8C00"/>
                    </a:solidFill>
                  </a:tcPr>
                </a:tc>
                <a:tc>
                  <a:txBody>
                    <a:bodyPr/>
                    <a:lstStyle/>
                    <a:p>
                      <a:pPr algn="ctr">
                        <a:defRPr b="1" sz="1200">
                          <a:solidFill>
                            <a:srgbClr val="FFFFFF"/>
                          </a:solidFill>
                          <a:latin typeface="Calibri"/>
                        </a:defRPr>
                      </a:pPr>
                      <a:r>
                        <a:t>Examples</a:t>
                      </a:r>
                    </a:p>
                  </a:txBody>
                  <a:tcPr anchor="ctr" marL="73152" marR="73152" marT="36576" marB="36576">
                    <a:solidFill>
                      <a:srgbClr val="FF8C00"/>
                    </a:solidFill>
                  </a:tcPr>
                </a:tc>
              </a:tr>
              <a:tr h="438912">
                <a:tc>
                  <a:txBody>
                    <a:bodyPr/>
                    <a:lstStyle/>
                    <a:p>
                      <a:pPr>
                        <a:defRPr sz="1100">
                          <a:solidFill>
                            <a:srgbClr val="B0B8CC"/>
                          </a:solidFill>
                          <a:latin typeface="Calibri"/>
                        </a:defRPr>
                      </a:pPr>
                      <a:r>
                        <a:t>P0</a:t>
                      </a:r>
                    </a:p>
                  </a:txBody>
                  <a:tcPr anchor="ctr" marL="73152" marR="73152" marT="36576" marB="36576">
                    <a:solidFill>
                      <a:srgbClr val="141B2D"/>
                    </a:solidFill>
                  </a:tcPr>
                </a:tc>
                <a:tc>
                  <a:txBody>
                    <a:bodyPr/>
                    <a:lstStyle/>
                    <a:p>
                      <a:pPr>
                        <a:defRPr sz="1100">
                          <a:solidFill>
                            <a:srgbClr val="B0B8CC"/>
                          </a:solidFill>
                          <a:latin typeface="Calibri"/>
                        </a:defRPr>
                      </a:pPr>
                      <a:r>
                        <a:t>Emergency / Safety</a:t>
                      </a:r>
                    </a:p>
                  </a:txBody>
                  <a:tcPr anchor="ctr" marL="73152" marR="73152" marT="36576" marB="36576">
                    <a:solidFill>
                      <a:srgbClr val="141B2D"/>
                    </a:solidFill>
                  </a:tcPr>
                </a:tc>
                <a:tc>
                  <a:txBody>
                    <a:bodyPr/>
                    <a:lstStyle/>
                    <a:p>
                      <a:pPr>
                        <a:defRPr sz="1100">
                          <a:solidFill>
                            <a:srgbClr val="B0B8CC"/>
                          </a:solidFill>
                          <a:latin typeface="Calibri"/>
                        </a:defRPr>
                      </a:pPr>
                      <a:r>
                        <a:t>Health telemetry, collision avoidance</a:t>
                      </a:r>
                    </a:p>
                  </a:txBody>
                  <a:tcPr anchor="ctr" marL="73152" marR="73152" marT="36576" marB="36576">
                    <a:solidFill>
                      <a:srgbClr val="141B2D"/>
                    </a:solidFill>
                  </a:tcPr>
                </a:tc>
              </a:tr>
              <a:tr h="438912">
                <a:tc>
                  <a:txBody>
                    <a:bodyPr/>
                    <a:lstStyle/>
                    <a:p>
                      <a:pPr>
                        <a:defRPr sz="1100">
                          <a:solidFill>
                            <a:srgbClr val="B0B8CC"/>
                          </a:solidFill>
                          <a:latin typeface="Calibri"/>
                        </a:defRPr>
                      </a:pPr>
                      <a:r>
                        <a:t>P1</a:t>
                      </a:r>
                    </a:p>
                  </a:txBody>
                  <a:tcPr anchor="ctr" marL="73152" marR="73152" marT="36576" marB="36576">
                    <a:solidFill>
                      <a:srgbClr val="182236"/>
                    </a:solidFill>
                  </a:tcPr>
                </a:tc>
                <a:tc>
                  <a:txBody>
                    <a:bodyPr/>
                    <a:lstStyle/>
                    <a:p>
                      <a:pPr>
                        <a:defRPr sz="1100">
                          <a:solidFill>
                            <a:srgbClr val="B0B8CC"/>
                          </a:solidFill>
                          <a:latin typeface="Calibri"/>
                        </a:defRPr>
                      </a:pPr>
                      <a:r>
                        <a:t>Mission-critical</a:t>
                      </a:r>
                    </a:p>
                  </a:txBody>
                  <a:tcPr anchor="ctr" marL="73152" marR="73152" marT="36576" marB="36576">
                    <a:solidFill>
                      <a:srgbClr val="182236"/>
                    </a:solidFill>
                  </a:tcPr>
                </a:tc>
                <a:tc>
                  <a:txBody>
                    <a:bodyPr/>
                    <a:lstStyle/>
                    <a:p>
                      <a:pPr>
                        <a:defRPr sz="1100">
                          <a:solidFill>
                            <a:srgbClr val="B0B8CC"/>
                          </a:solidFill>
                          <a:latin typeface="Calibri"/>
                        </a:defRPr>
                      </a:pPr>
                      <a:r>
                        <a:t>Command ACKs, time-sensitive science</a:t>
                      </a:r>
                    </a:p>
                  </a:txBody>
                  <a:tcPr anchor="ctr" marL="73152" marR="73152" marT="36576" marB="36576">
                    <a:solidFill>
                      <a:srgbClr val="182236"/>
                    </a:solidFill>
                  </a:tcPr>
                </a:tc>
              </a:tr>
              <a:tr h="438912">
                <a:tc>
                  <a:txBody>
                    <a:bodyPr/>
                    <a:lstStyle/>
                    <a:p>
                      <a:pPr>
                        <a:defRPr sz="1100">
                          <a:solidFill>
                            <a:srgbClr val="B0B8CC"/>
                          </a:solidFill>
                          <a:latin typeface="Calibri"/>
                        </a:defRPr>
                      </a:pPr>
                      <a:r>
                        <a:t>P2</a:t>
                      </a:r>
                    </a:p>
                  </a:txBody>
                  <a:tcPr anchor="ctr" marL="73152" marR="73152" marT="36576" marB="36576">
                    <a:solidFill>
                      <a:srgbClr val="141B2D"/>
                    </a:solidFill>
                  </a:tcPr>
                </a:tc>
                <a:tc>
                  <a:txBody>
                    <a:bodyPr/>
                    <a:lstStyle/>
                    <a:p>
                      <a:pPr>
                        <a:defRPr sz="1100">
                          <a:solidFill>
                            <a:srgbClr val="B0B8CC"/>
                          </a:solidFill>
                          <a:latin typeface="Calibri"/>
                        </a:defRPr>
                      </a:pPr>
                      <a:r>
                        <a:t>High-priority</a:t>
                      </a:r>
                    </a:p>
                  </a:txBody>
                  <a:tcPr anchor="ctr" marL="73152" marR="73152" marT="36576" marB="36576">
                    <a:solidFill>
                      <a:srgbClr val="141B2D"/>
                    </a:solidFill>
                  </a:tcPr>
                </a:tc>
                <a:tc>
                  <a:txBody>
                    <a:bodyPr/>
                    <a:lstStyle/>
                    <a:p>
                      <a:pPr>
                        <a:defRPr sz="1100">
                          <a:solidFill>
                            <a:srgbClr val="B0B8CC"/>
                          </a:solidFill>
                          <a:latin typeface="Calibri"/>
                        </a:defRPr>
                      </a:pPr>
                      <a:r>
                        <a:t>Routine telemetry, scheduled science</a:t>
                      </a:r>
                    </a:p>
                  </a:txBody>
                  <a:tcPr anchor="ctr" marL="73152" marR="73152" marT="36576" marB="36576">
                    <a:solidFill>
                      <a:srgbClr val="141B2D"/>
                    </a:solidFill>
                  </a:tcPr>
                </a:tc>
              </a:tr>
              <a:tr h="438912">
                <a:tc>
                  <a:txBody>
                    <a:bodyPr/>
                    <a:lstStyle/>
                    <a:p>
                      <a:pPr>
                        <a:defRPr sz="1100">
                          <a:solidFill>
                            <a:srgbClr val="B0B8CC"/>
                          </a:solidFill>
                          <a:latin typeface="Calibri"/>
                        </a:defRPr>
                      </a:pPr>
                      <a:r>
                        <a:t>P4</a:t>
                      </a:r>
                    </a:p>
                  </a:txBody>
                  <a:tcPr anchor="ctr" marL="73152" marR="73152" marT="36576" marB="36576">
                    <a:solidFill>
                      <a:srgbClr val="182236"/>
                    </a:solidFill>
                  </a:tcPr>
                </a:tc>
                <a:tc>
                  <a:txBody>
                    <a:bodyPr/>
                    <a:lstStyle/>
                    <a:p>
                      <a:pPr>
                        <a:defRPr sz="1100">
                          <a:solidFill>
                            <a:srgbClr val="B0B8CC"/>
                          </a:solidFill>
                          <a:latin typeface="Calibri"/>
                        </a:defRPr>
                      </a:pPr>
                      <a:r>
                        <a:t>Low / Bulk</a:t>
                      </a:r>
                    </a:p>
                  </a:txBody>
                  <a:tcPr anchor="ctr" marL="73152" marR="73152" marT="36576" marB="36576">
                    <a:solidFill>
                      <a:srgbClr val="182236"/>
                    </a:solidFill>
                  </a:tcPr>
                </a:tc>
                <a:tc>
                  <a:txBody>
                    <a:bodyPr/>
                    <a:lstStyle/>
                    <a:p>
                      <a:pPr>
                        <a:defRPr sz="1100">
                          <a:solidFill>
                            <a:srgbClr val="B0B8CC"/>
                          </a:solidFill>
                          <a:latin typeface="Calibri"/>
                        </a:defRPr>
                      </a:pPr>
                      <a:r>
                        <a:t>Housekeeping logs, file transfers</a:t>
                      </a:r>
                    </a:p>
                  </a:txBody>
                  <a:tcPr anchor="ctr" marL="73152" marR="73152" marT="36576" marB="36576">
                    <a:solidFill>
                      <a:srgbClr val="182236"/>
                    </a:solidFill>
                  </a:tcPr>
                </a:tc>
              </a:tr>
            </a:tbl>
          </a:graphicData>
        </a:graphic>
      </p:graphicFrame>
      <p:graphicFrame>
        <p:nvGraphicFramePr>
          <p:cNvPr id="6" name="Table 5"/>
          <p:cNvGraphicFramePr>
            <a:graphicFrameLocks noGrp="1"/>
          </p:cNvGraphicFramePr>
          <p:nvPr/>
        </p:nvGraphicFramePr>
        <p:xfrm>
          <a:off x="6949440" y="1463040"/>
          <a:ext cx="4937760" cy="1828800"/>
        </p:xfrm>
        <a:graphic>
          <a:graphicData uri="http://schemas.openxmlformats.org/drawingml/2006/table">
            <a:tbl>
              <a:tblPr firstRow="1" bandRow="1">
                <a:tableStyleId>{5C22544A-7EE6-4342-B048-85BDC9FD1C3A}</a:tableStyleId>
              </a:tblPr>
              <a:tblGrid>
                <a:gridCol w="1645920"/>
                <a:gridCol w="1645920"/>
                <a:gridCol w="1645920"/>
              </a:tblGrid>
              <a:tr h="457200">
                <a:tc>
                  <a:txBody>
                    <a:bodyPr/>
                    <a:lstStyle/>
                    <a:p>
                      <a:pPr algn="ctr">
                        <a:defRPr b="1" sz="1200">
                          <a:solidFill>
                            <a:srgbClr val="FFFFFF"/>
                          </a:solidFill>
                          <a:latin typeface="Calibri"/>
                        </a:defRPr>
                      </a:pPr>
                      <a:r>
                        <a:t>Data type</a:t>
                      </a:r>
                    </a:p>
                  </a:txBody>
                  <a:tcPr anchor="ctr" marL="73152" marR="73152" marT="36576" marB="36576">
                    <a:solidFill>
                      <a:srgbClr val="8B5CF6"/>
                    </a:solidFill>
                  </a:tcPr>
                </a:tc>
                <a:tc>
                  <a:txBody>
                    <a:bodyPr/>
                    <a:lstStyle/>
                    <a:p>
                      <a:pPr algn="ctr">
                        <a:defRPr b="1" sz="1200">
                          <a:solidFill>
                            <a:srgbClr val="FFFFFF"/>
                          </a:solidFill>
                          <a:latin typeface="Calibri"/>
                        </a:defRPr>
                      </a:pPr>
                      <a:r>
                        <a:t>Standard</a:t>
                      </a:r>
                    </a:p>
                  </a:txBody>
                  <a:tcPr anchor="ctr" marL="73152" marR="73152" marT="36576" marB="36576">
                    <a:solidFill>
                      <a:srgbClr val="8B5CF6"/>
                    </a:solidFill>
                  </a:tcPr>
                </a:tc>
                <a:tc>
                  <a:txBody>
                    <a:bodyPr/>
                    <a:lstStyle/>
                    <a:p>
                      <a:pPr algn="ctr">
                        <a:defRPr b="1" sz="1200">
                          <a:solidFill>
                            <a:srgbClr val="FFFFFF"/>
                          </a:solidFill>
                          <a:latin typeface="Calibri"/>
                        </a:defRPr>
                      </a:pPr>
                      <a:r>
                        <a:t>Ratio</a:t>
                      </a:r>
                    </a:p>
                  </a:txBody>
                  <a:tcPr anchor="ctr" marL="73152" marR="73152" marT="36576" marB="36576">
                    <a:solidFill>
                      <a:srgbClr val="8B5CF6"/>
                    </a:solidFill>
                  </a:tcPr>
                </a:tc>
              </a:tr>
              <a:tr h="457200">
                <a:tc>
                  <a:txBody>
                    <a:bodyPr/>
                    <a:lstStyle/>
                    <a:p>
                      <a:pPr>
                        <a:defRPr sz="1100">
                          <a:solidFill>
                            <a:srgbClr val="B0B8CC"/>
                          </a:solidFill>
                          <a:latin typeface="Calibri"/>
                        </a:defRPr>
                      </a:pPr>
                      <a:r>
                        <a:t>Telemetry</a:t>
                      </a:r>
                    </a:p>
                  </a:txBody>
                  <a:tcPr anchor="ctr" marL="73152" marR="73152" marT="36576" marB="36576">
                    <a:solidFill>
                      <a:srgbClr val="141B2D"/>
                    </a:solidFill>
                  </a:tcPr>
                </a:tc>
                <a:tc>
                  <a:txBody>
                    <a:bodyPr/>
                    <a:lstStyle/>
                    <a:p>
                      <a:pPr>
                        <a:defRPr sz="1100">
                          <a:solidFill>
                            <a:srgbClr val="B0B8CC"/>
                          </a:solidFill>
                          <a:latin typeface="Calibri"/>
                        </a:defRPr>
                      </a:pPr>
                      <a:r>
                        <a:t>CCSDS 121</a:t>
                      </a:r>
                    </a:p>
                  </a:txBody>
                  <a:tcPr anchor="ctr" marL="73152" marR="73152" marT="36576" marB="36576">
                    <a:solidFill>
                      <a:srgbClr val="141B2D"/>
                    </a:solidFill>
                  </a:tcPr>
                </a:tc>
                <a:tc>
                  <a:txBody>
                    <a:bodyPr/>
                    <a:lstStyle/>
                    <a:p>
                      <a:pPr>
                        <a:defRPr sz="1100">
                          <a:solidFill>
                            <a:srgbClr val="B0B8CC"/>
                          </a:solidFill>
                          <a:latin typeface="Calibri"/>
                        </a:defRPr>
                      </a:pPr>
                      <a:r>
                        <a:t>3x</a:t>
                      </a:r>
                    </a:p>
                  </a:txBody>
                  <a:tcPr anchor="ctr" marL="73152" marR="73152" marT="36576" marB="36576">
                    <a:solidFill>
                      <a:srgbClr val="141B2D"/>
                    </a:solidFill>
                  </a:tcPr>
                </a:tc>
              </a:tr>
              <a:tr h="457200">
                <a:tc>
                  <a:txBody>
                    <a:bodyPr/>
                    <a:lstStyle/>
                    <a:p>
                      <a:pPr>
                        <a:defRPr sz="1100">
                          <a:solidFill>
                            <a:srgbClr val="B0B8CC"/>
                          </a:solidFill>
                          <a:latin typeface="Calibri"/>
                        </a:defRPr>
                      </a:pPr>
                      <a:r>
                        <a:t>Imagery (lossy)</a:t>
                      </a:r>
                    </a:p>
                  </a:txBody>
                  <a:tcPr anchor="ctr" marL="73152" marR="73152" marT="36576" marB="36576">
                    <a:solidFill>
                      <a:srgbClr val="182236"/>
                    </a:solidFill>
                  </a:tcPr>
                </a:tc>
                <a:tc>
                  <a:txBody>
                    <a:bodyPr/>
                    <a:lstStyle/>
                    <a:p>
                      <a:pPr>
                        <a:defRPr sz="1100">
                          <a:solidFill>
                            <a:srgbClr val="B0B8CC"/>
                          </a:solidFill>
                          <a:latin typeface="Calibri"/>
                        </a:defRPr>
                      </a:pPr>
                      <a:r>
                        <a:t>CCSDS 122</a:t>
                      </a:r>
                    </a:p>
                  </a:txBody>
                  <a:tcPr anchor="ctr" marL="73152" marR="73152" marT="36576" marB="36576">
                    <a:solidFill>
                      <a:srgbClr val="182236"/>
                    </a:solidFill>
                  </a:tcPr>
                </a:tc>
                <a:tc>
                  <a:txBody>
                    <a:bodyPr/>
                    <a:lstStyle/>
                    <a:p>
                      <a:pPr>
                        <a:defRPr sz="1100">
                          <a:solidFill>
                            <a:srgbClr val="B0B8CC"/>
                          </a:solidFill>
                          <a:latin typeface="Calibri"/>
                        </a:defRPr>
                      </a:pPr>
                      <a:r>
                        <a:t>10x</a:t>
                      </a:r>
                    </a:p>
                  </a:txBody>
                  <a:tcPr anchor="ctr" marL="73152" marR="73152" marT="36576" marB="36576">
                    <a:solidFill>
                      <a:srgbClr val="182236"/>
                    </a:solidFill>
                  </a:tcPr>
                </a:tc>
              </a:tr>
              <a:tr h="457200">
                <a:tc>
                  <a:txBody>
                    <a:bodyPr/>
                    <a:lstStyle/>
                    <a:p>
                      <a:pPr>
                        <a:defRPr sz="1100">
                          <a:solidFill>
                            <a:srgbClr val="B0B8CC"/>
                          </a:solidFill>
                          <a:latin typeface="Calibri"/>
                        </a:defRPr>
                      </a:pPr>
                      <a:r>
                        <a:t>Video</a:t>
                      </a:r>
                    </a:p>
                  </a:txBody>
                  <a:tcPr anchor="ctr" marL="73152" marR="73152" marT="36576" marB="36576">
                    <a:solidFill>
                      <a:srgbClr val="141B2D"/>
                    </a:solidFill>
                  </a:tcPr>
                </a:tc>
                <a:tc>
                  <a:txBody>
                    <a:bodyPr/>
                    <a:lstStyle/>
                    <a:p>
                      <a:pPr>
                        <a:defRPr sz="1100">
                          <a:solidFill>
                            <a:srgbClr val="B0B8CC"/>
                          </a:solidFill>
                          <a:latin typeface="Calibri"/>
                        </a:defRPr>
                      </a:pPr>
                      <a:r>
                        <a:t>H.265</a:t>
                      </a:r>
                    </a:p>
                  </a:txBody>
                  <a:tcPr anchor="ctr" marL="73152" marR="73152" marT="36576" marB="36576">
                    <a:solidFill>
                      <a:srgbClr val="141B2D"/>
                    </a:solidFill>
                  </a:tcPr>
                </a:tc>
                <a:tc>
                  <a:txBody>
                    <a:bodyPr/>
                    <a:lstStyle/>
                    <a:p>
                      <a:pPr>
                        <a:defRPr sz="1100">
                          <a:solidFill>
                            <a:srgbClr val="B0B8CC"/>
                          </a:solidFill>
                          <a:latin typeface="Calibri"/>
                        </a:defRPr>
                      </a:pPr>
                      <a:r>
                        <a:t>50x</a:t>
                      </a:r>
                    </a:p>
                  </a:txBody>
                  <a:tcPr anchor="ctr" marL="73152" marR="73152" marT="36576" marB="36576">
                    <a:solidFill>
                      <a:srgbClr val="141B2D"/>
                    </a:solidFill>
                  </a:tcPr>
                </a:tc>
              </a:tr>
            </a:tbl>
          </a:graphicData>
        </a:graphic>
      </p:graphicFrame>
      <p:sp>
        <p:nvSpPr>
          <p:cNvPr id="7" name="Rounded Rectangle 6"/>
          <p:cNvSpPr/>
          <p:nvPr/>
        </p:nvSpPr>
        <p:spPr>
          <a:xfrm>
            <a:off x="274320" y="4023360"/>
            <a:ext cx="2743200" cy="1097280"/>
          </a:xfrm>
          <a:prstGeom prst="roundRect">
            <a:avLst/>
          </a:prstGeom>
          <a:solidFill>
            <a:srgbClr val="141B2D"/>
          </a:solidFill>
          <a:ln w="12700">
            <a:solidFill>
              <a:srgbClr val="00D4A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00D4AA"/>
                </a:solidFill>
                <a:latin typeface="Calibri"/>
              </a:defRPr>
            </a:pPr>
            <a:r>
              <a:t>100%</a:t>
            </a:r>
          </a:p>
          <a:p>
            <a:pPr algn="ctr">
              <a:spcBef>
                <a:spcPts val="200"/>
              </a:spcBef>
              <a:spcAft>
                <a:spcPts val="400"/>
              </a:spcAft>
              <a:defRPr sz="1000" b="0">
                <a:solidFill>
                  <a:srgbClr val="B0B8CC"/>
                </a:solidFill>
                <a:latin typeface="Calibri"/>
              </a:defRPr>
            </a:pPr>
            <a:r>
              <a:t>Link utilization (target)</a:t>
            </a:r>
          </a:p>
        </p:txBody>
      </p:sp>
      <p:sp>
        <p:nvSpPr>
          <p:cNvPr id="8" name="Rounded Rectangle 7"/>
          <p:cNvSpPr/>
          <p:nvPr/>
        </p:nvSpPr>
        <p:spPr>
          <a:xfrm>
            <a:off x="3200400" y="4023360"/>
            <a:ext cx="2743200" cy="1097280"/>
          </a:xfrm>
          <a:prstGeom prst="roundRect">
            <a:avLst/>
          </a:prstGeom>
          <a:solidFill>
            <a:srgbClr val="141B2D"/>
          </a:solidFill>
          <a:ln w="12700">
            <a:solidFill>
              <a:srgbClr val="2ECC7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2ECC71"/>
                </a:solidFill>
                <a:latin typeface="Calibri"/>
              </a:defRPr>
            </a:pPr>
            <a:r>
              <a:t>5 / 6</a:t>
            </a:r>
          </a:p>
          <a:p>
            <a:pPr algn="ctr">
              <a:spcBef>
                <a:spcPts val="200"/>
              </a:spcBef>
              <a:spcAft>
                <a:spcPts val="400"/>
              </a:spcAft>
              <a:defRPr sz="1000" b="0">
                <a:solidFill>
                  <a:srgbClr val="B0B8CC"/>
                </a:solidFill>
                <a:latin typeface="Calibri"/>
              </a:defRPr>
            </a:pPr>
            <a:r>
              <a:t>Items fully delivered by priority</a:t>
            </a:r>
          </a:p>
        </p:txBody>
      </p:sp>
      <p:sp>
        <p:nvSpPr>
          <p:cNvPr id="9" name="Rounded Rectangle 8"/>
          <p:cNvSpPr/>
          <p:nvPr/>
        </p:nvSpPr>
        <p:spPr>
          <a:xfrm>
            <a:off x="6126480" y="4023360"/>
            <a:ext cx="2743200" cy="1097280"/>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009EFF"/>
                </a:solidFill>
                <a:latin typeface="Calibri"/>
              </a:defRPr>
            </a:pPr>
            <a:r>
              <a:t>BPv7</a:t>
            </a:r>
          </a:p>
          <a:p>
            <a:pPr algn="ctr">
              <a:spcBef>
                <a:spcPts val="200"/>
              </a:spcBef>
              <a:spcAft>
                <a:spcPts val="400"/>
              </a:spcAft>
              <a:defRPr sz="1000" b="0">
                <a:solidFill>
                  <a:srgbClr val="B0B8CC"/>
                </a:solidFill>
                <a:latin typeface="Calibri"/>
              </a:defRPr>
            </a:pPr>
            <a:r>
              <a:t>Fragmentation defers bulk remainder</a:t>
            </a:r>
          </a:p>
        </p:txBody>
      </p:sp>
      <p:sp>
        <p:nvSpPr>
          <p:cNvPr id="10" name="Rounded Rectangle 9"/>
          <p:cNvSpPr/>
          <p:nvPr/>
        </p:nvSpPr>
        <p:spPr>
          <a:xfrm>
            <a:off x="9052560" y="4023360"/>
            <a:ext cx="2834640" cy="1097280"/>
          </a:xfrm>
          <a:prstGeom prst="roundRect">
            <a:avLst/>
          </a:prstGeom>
          <a:solidFill>
            <a:srgbClr val="141B2D"/>
          </a:solidFill>
          <a:ln w="12700">
            <a:solidFill>
              <a:srgbClr val="FF4D4D"/>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FF4D4D"/>
                </a:solidFill>
                <a:latin typeface="Calibri"/>
              </a:defRPr>
            </a:pPr>
            <a:r>
              <a:t>Preempt</a:t>
            </a:r>
          </a:p>
          <a:p>
            <a:pPr algn="ctr">
              <a:spcBef>
                <a:spcPts val="200"/>
              </a:spcBef>
              <a:spcAft>
                <a:spcPts val="400"/>
              </a:spcAft>
              <a:defRPr sz="1000" b="0">
                <a:solidFill>
                  <a:srgbClr val="B0B8CC"/>
                </a:solidFill>
                <a:latin typeface="Calibri"/>
              </a:defRPr>
            </a:pPr>
            <a:r>
              <a:t>Emergency uses direct-to-Earth backup</a:t>
            </a:r>
          </a:p>
        </p:txBody>
      </p:sp>
      <p:sp>
        <p:nvSpPr>
          <p:cNvPr id="11" name="TextBox 10"/>
          <p:cNvSpPr txBox="1"/>
          <p:nvPr/>
        </p:nvSpPr>
        <p:spPr>
          <a:xfrm>
            <a:off x="548640" y="5349240"/>
            <a:ext cx="11155680" cy="822960"/>
          </a:xfrm>
          <a:prstGeom prst="rect">
            <a:avLst/>
          </a:prstGeom>
          <a:noFill/>
        </p:spPr>
        <p:txBody>
          <a:bodyPr wrap="square">
            <a:spAutoFit/>
          </a:bodyPr>
          <a:lstStyle/>
          <a:p>
            <a:pPr algn="l">
              <a:defRPr sz="1100" b="0">
                <a:solidFill>
                  <a:srgbClr val="6B7B96"/>
                </a:solidFill>
                <a:latin typeface="Calibri"/>
              </a:defRPr>
            </a:pPr>
            <a:r>
              <a:t>Scenario: 30 Mbps, 15-min contact, oversubscribed. Deadline-aware, preemptive QoS scheduler delivers emergency + mission + science first; 6 GB software update fragmented to the next pass.  →  src/routing/prioritization.py</a:t>
            </a:r>
          </a:p>
        </p:txBody>
      </p:sp>
      <p:sp>
        <p:nvSpPr>
          <p:cNvPr id="12" name="TextBox 11"/>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[A7] AETHERIX prioritization.py  ·  [7] CCSDS 121.0-B-3  ·  [8] CCSDS 122.0-B-2  ·  [9] RFC 9171</a:t>
            </a:r>
          </a:p>
        </p:txBody>
      </p:sp>
      <p:sp>
        <p:nvSpPr>
          <p:cNvPr id="13" name="TextBox 12"/>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14" name="TextBox 13"/>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34 / 50</a:t>
            </a:r>
          </a:p>
        </p:txBody>
      </p:sp>
    </p:spTree>
  </p:cSld>
  <p:transition spd="med" advClick="1">
    <p:push dir="l"/>
  </p:transition>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274320"/>
            <a:ext cx="10058400" cy="548640"/>
          </a:xfrm>
          <a:prstGeom prst="rect">
            <a:avLst/>
          </a:prstGeom>
          <a:noFill/>
        </p:spPr>
        <p:txBody>
          <a:bodyPr wrap="square">
            <a:spAutoFit/>
          </a:bodyPr>
          <a:lstStyle/>
          <a:p>
            <a:pPr algn="l">
              <a:defRPr sz="3000" b="1">
                <a:solidFill>
                  <a:srgbClr val="FFFFFF"/>
                </a:solidFill>
                <a:latin typeface="Calibri"/>
              </a:defRPr>
            </a:pPr>
            <a:r>
              <a:t>ENGINEERING TRADE-OFFS</a:t>
            </a:r>
          </a:p>
        </p:txBody>
      </p:sp>
      <p:sp>
        <p:nvSpPr>
          <p:cNvPr id="3" name="TextBox 2"/>
          <p:cNvSpPr txBox="1"/>
          <p:nvPr/>
        </p:nvSpPr>
        <p:spPr>
          <a:xfrm>
            <a:off x="548640" y="822960"/>
            <a:ext cx="10058400" cy="365760"/>
          </a:xfrm>
          <a:prstGeom prst="rect">
            <a:avLst/>
          </a:prstGeom>
          <a:noFill/>
        </p:spPr>
        <p:txBody>
          <a:bodyPr wrap="square">
            <a:spAutoFit/>
          </a:bodyPr>
          <a:lstStyle/>
          <a:p>
            <a:pPr algn="l">
              <a:defRPr sz="1500" b="0">
                <a:solidFill>
                  <a:srgbClr val="FF8C00"/>
                </a:solidFill>
                <a:latin typeface="Calibri"/>
              </a:defRPr>
            </a:pPr>
            <a:r>
              <a:t>Every design choice is a trade-off — here are the four we made</a:t>
            </a:r>
          </a:p>
        </p:txBody>
      </p:sp>
      <p:sp>
        <p:nvSpPr>
          <p:cNvPr id="4" name="Rectangle 3"/>
          <p:cNvSpPr/>
          <p:nvPr/>
        </p:nvSpPr>
        <p:spPr>
          <a:xfrm>
            <a:off x="548640" y="1234440"/>
            <a:ext cx="2286000" cy="38100"/>
          </a:xfrm>
          <a:prstGeom prst="rect">
            <a:avLst/>
          </a:prstGeom>
          <a:solidFill>
            <a:srgbClr val="FF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274320" y="1463040"/>
          <a:ext cx="11521440" cy="2560320"/>
        </p:xfrm>
        <a:graphic>
          <a:graphicData uri="http://schemas.openxmlformats.org/drawingml/2006/table">
            <a:tbl>
              <a:tblPr firstRow="1" bandRow="1">
                <a:tableStyleId>{5C22544A-7EE6-4342-B048-85BDC9FD1C3A}</a:tableStyleId>
              </a:tblPr>
              <a:tblGrid>
                <a:gridCol w="3840480"/>
                <a:gridCol w="3840480"/>
                <a:gridCol w="3840480"/>
              </a:tblGrid>
              <a:tr h="512064">
                <a:tc>
                  <a:txBody>
                    <a:bodyPr/>
                    <a:lstStyle/>
                    <a:p>
                      <a:pPr algn="ctr">
                        <a:defRPr b="1" sz="1200">
                          <a:solidFill>
                            <a:srgbClr val="FFFFFF"/>
                          </a:solidFill>
                          <a:latin typeface="Calibri"/>
                        </a:defRPr>
                      </a:pPr>
                      <a:r>
                        <a:t>Decision</a:t>
                      </a:r>
                    </a:p>
                  </a:txBody>
                  <a:tcPr anchor="ctr" marL="73152" marR="73152" marT="36576" marB="36576">
                    <a:solidFill>
                      <a:srgbClr val="FF8C00"/>
                    </a:solidFill>
                  </a:tcPr>
                </a:tc>
                <a:tc>
                  <a:txBody>
                    <a:bodyPr/>
                    <a:lstStyle/>
                    <a:p>
                      <a:pPr algn="ctr">
                        <a:defRPr b="1" sz="1200">
                          <a:solidFill>
                            <a:srgbClr val="FFFFFF"/>
                          </a:solidFill>
                          <a:latin typeface="Calibri"/>
                        </a:defRPr>
                      </a:pPr>
                      <a:r>
                        <a:t>Chose</a:t>
                      </a:r>
                    </a:p>
                  </a:txBody>
                  <a:tcPr anchor="ctr" marL="73152" marR="73152" marT="36576" marB="36576">
                    <a:solidFill>
                      <a:srgbClr val="FF8C00"/>
                    </a:solidFill>
                  </a:tcPr>
                </a:tc>
                <a:tc>
                  <a:txBody>
                    <a:bodyPr/>
                    <a:lstStyle/>
                    <a:p>
                      <a:pPr algn="ctr">
                        <a:defRPr b="1" sz="1200">
                          <a:solidFill>
                            <a:srgbClr val="FFFFFF"/>
                          </a:solidFill>
                          <a:latin typeface="Calibri"/>
                        </a:defRPr>
                      </a:pPr>
                      <a:r>
                        <a:t>Trade-off accepted</a:t>
                      </a:r>
                    </a:p>
                  </a:txBody>
                  <a:tcPr anchor="ctr" marL="73152" marR="73152" marT="36576" marB="36576">
                    <a:solidFill>
                      <a:srgbClr val="FF8C00"/>
                    </a:solidFill>
                  </a:tcPr>
                </a:tc>
              </a:tr>
              <a:tr h="512064">
                <a:tc>
                  <a:txBody>
                    <a:bodyPr/>
                    <a:lstStyle/>
                    <a:p>
                      <a:pPr>
                        <a:defRPr sz="1100">
                          <a:solidFill>
                            <a:srgbClr val="B0B8CC"/>
                          </a:solidFill>
                          <a:latin typeface="Calibri"/>
                        </a:defRPr>
                      </a:pPr>
                      <a:r>
                        <a:t>Optical vs RF</a:t>
                      </a:r>
                    </a:p>
                  </a:txBody>
                  <a:tcPr anchor="ctr" marL="73152" marR="73152" marT="36576" marB="36576">
                    <a:solidFill>
                      <a:srgbClr val="141B2D"/>
                    </a:solidFill>
                  </a:tcPr>
                </a:tc>
                <a:tc>
                  <a:txBody>
                    <a:bodyPr/>
                    <a:lstStyle/>
                    <a:p>
                      <a:pPr>
                        <a:defRPr sz="1100">
                          <a:solidFill>
                            <a:srgbClr val="B0B8CC"/>
                          </a:solidFill>
                          <a:latin typeface="Calibri"/>
                        </a:defRPr>
                      </a:pPr>
                      <a:r>
                        <a:t>1550 nm laser</a:t>
                      </a:r>
                    </a:p>
                  </a:txBody>
                  <a:tcPr anchor="ctr" marL="73152" marR="73152" marT="36576" marB="36576">
                    <a:solidFill>
                      <a:srgbClr val="141B2D"/>
                    </a:solidFill>
                  </a:tcPr>
                </a:tc>
                <a:tc>
                  <a:txBody>
                    <a:bodyPr/>
                    <a:lstStyle/>
                    <a:p>
                      <a:pPr>
                        <a:defRPr sz="1100">
                          <a:solidFill>
                            <a:srgbClr val="B0B8CC"/>
                          </a:solidFill>
                          <a:latin typeface="Calibri"/>
                        </a:defRPr>
                      </a:pPr>
                      <a:r>
                        <a:t>Needs clear line-of-sight; clouds block</a:t>
                      </a:r>
                    </a:p>
                  </a:txBody>
                  <a:tcPr anchor="ctr" marL="73152" marR="73152" marT="36576" marB="36576">
                    <a:solidFill>
                      <a:srgbClr val="141B2D"/>
                    </a:solidFill>
                  </a:tcPr>
                </a:tc>
              </a:tr>
              <a:tr h="512064">
                <a:tc>
                  <a:txBody>
                    <a:bodyPr/>
                    <a:lstStyle/>
                    <a:p>
                      <a:pPr>
                        <a:defRPr sz="1100">
                          <a:solidFill>
                            <a:srgbClr val="B0B8CC"/>
                          </a:solidFill>
                          <a:latin typeface="Calibri"/>
                        </a:defRPr>
                      </a:pPr>
                      <a:r>
                        <a:t>DTN vs TCP</a:t>
                      </a:r>
                    </a:p>
                  </a:txBody>
                  <a:tcPr anchor="ctr" marL="73152" marR="73152" marT="36576" marB="36576">
                    <a:solidFill>
                      <a:srgbClr val="182236"/>
                    </a:solidFill>
                  </a:tcPr>
                </a:tc>
                <a:tc>
                  <a:txBody>
                    <a:bodyPr/>
                    <a:lstStyle/>
                    <a:p>
                      <a:pPr>
                        <a:defRPr sz="1100">
                          <a:solidFill>
                            <a:srgbClr val="B0B8CC"/>
                          </a:solidFill>
                          <a:latin typeface="Calibri"/>
                        </a:defRPr>
                      </a:pPr>
                      <a:r>
                        <a:t>Store-and-forward</a:t>
                      </a:r>
                    </a:p>
                  </a:txBody>
                  <a:tcPr anchor="ctr" marL="73152" marR="73152" marT="36576" marB="36576">
                    <a:solidFill>
                      <a:srgbClr val="182236"/>
                    </a:solidFill>
                  </a:tcPr>
                </a:tc>
                <a:tc>
                  <a:txBody>
                    <a:bodyPr/>
                    <a:lstStyle/>
                    <a:p>
                      <a:pPr>
                        <a:defRPr sz="1100">
                          <a:solidFill>
                            <a:srgbClr val="B0B8CC"/>
                          </a:solidFill>
                          <a:latin typeface="Calibri"/>
                        </a:defRPr>
                      </a:pPr>
                      <a:r>
                        <a:t>Storage + custody overhead (~5%)</a:t>
                      </a:r>
                    </a:p>
                  </a:txBody>
                  <a:tcPr anchor="ctr" marL="73152" marR="73152" marT="36576" marB="36576">
                    <a:solidFill>
                      <a:srgbClr val="182236"/>
                    </a:solidFill>
                  </a:tcPr>
                </a:tc>
              </a:tr>
              <a:tr h="512064">
                <a:tc>
                  <a:txBody>
                    <a:bodyPr/>
                    <a:lstStyle/>
                    <a:p>
                      <a:pPr>
                        <a:defRPr sz="1100">
                          <a:solidFill>
                            <a:srgbClr val="B0B8CC"/>
                          </a:solidFill>
                          <a:latin typeface="Calibri"/>
                        </a:defRPr>
                      </a:pPr>
                      <a:r>
                        <a:t>RL vs CGR</a:t>
                      </a:r>
                    </a:p>
                  </a:txBody>
                  <a:tcPr anchor="ctr" marL="73152" marR="73152" marT="36576" marB="36576">
                    <a:solidFill>
                      <a:srgbClr val="141B2D"/>
                    </a:solidFill>
                  </a:tcPr>
                </a:tc>
                <a:tc>
                  <a:txBody>
                    <a:bodyPr/>
                    <a:lstStyle/>
                    <a:p>
                      <a:pPr>
                        <a:defRPr sz="1100">
                          <a:solidFill>
                            <a:srgbClr val="B0B8CC"/>
                          </a:solidFill>
                          <a:latin typeface="Calibri"/>
                        </a:defRPr>
                      </a:pPr>
                      <a:r>
                        <a:t>Q-learning adaptive</a:t>
                      </a:r>
                    </a:p>
                  </a:txBody>
                  <a:tcPr anchor="ctr" marL="73152" marR="73152" marT="36576" marB="36576">
                    <a:solidFill>
                      <a:srgbClr val="141B2D"/>
                    </a:solidFill>
                  </a:tcPr>
                </a:tc>
                <a:tc>
                  <a:txBody>
                    <a:bodyPr/>
                    <a:lstStyle/>
                    <a:p>
                      <a:pPr>
                        <a:defRPr sz="1100">
                          <a:solidFill>
                            <a:srgbClr val="B0B8CC"/>
                          </a:solidFill>
                          <a:latin typeface="Calibri"/>
                        </a:defRPr>
                      </a:pPr>
                      <a:r>
                        <a:t>Training time; exploration risk early on</a:t>
                      </a:r>
                    </a:p>
                  </a:txBody>
                  <a:tcPr anchor="ctr" marL="73152" marR="73152" marT="36576" marB="36576">
                    <a:solidFill>
                      <a:srgbClr val="141B2D"/>
                    </a:solidFill>
                  </a:tcPr>
                </a:tc>
              </a:tr>
              <a:tr h="512064">
                <a:tc>
                  <a:txBody>
                    <a:bodyPr/>
                    <a:lstStyle/>
                    <a:p>
                      <a:pPr>
                        <a:defRPr sz="1100">
                          <a:solidFill>
                            <a:srgbClr val="B0B8CC"/>
                          </a:solidFill>
                          <a:latin typeface="Calibri"/>
                        </a:defRPr>
                      </a:pPr>
                      <a:r>
                        <a:t>QKD vs AES</a:t>
                      </a:r>
                    </a:p>
                  </a:txBody>
                  <a:tcPr anchor="ctr" marL="73152" marR="73152" marT="36576" marB="36576">
                    <a:solidFill>
                      <a:srgbClr val="182236"/>
                    </a:solidFill>
                  </a:tcPr>
                </a:tc>
                <a:tc>
                  <a:txBody>
                    <a:bodyPr/>
                    <a:lstStyle/>
                    <a:p>
                      <a:pPr>
                        <a:defRPr sz="1100">
                          <a:solidFill>
                            <a:srgbClr val="B0B8CC"/>
                          </a:solidFill>
                          <a:latin typeface="Calibri"/>
                        </a:defRPr>
                      </a:pPr>
                      <a:r>
                        <a:t>BB84/E91 + PQC</a:t>
                      </a:r>
                    </a:p>
                  </a:txBody>
                  <a:tcPr anchor="ctr" marL="73152" marR="73152" marT="36576" marB="36576">
                    <a:solidFill>
                      <a:srgbClr val="182236"/>
                    </a:solidFill>
                  </a:tcPr>
                </a:tc>
                <a:tc>
                  <a:txBody>
                    <a:bodyPr/>
                    <a:lstStyle/>
                    <a:p>
                      <a:pPr>
                        <a:defRPr sz="1100">
                          <a:solidFill>
                            <a:srgbClr val="B0B8CC"/>
                          </a:solidFill>
                          <a:latin typeface="Calibri"/>
                        </a:defRPr>
                      </a:pPr>
                      <a:r>
                        <a:t>Key rate drops with distance; HW complexity</a:t>
                      </a:r>
                    </a:p>
                  </a:txBody>
                  <a:tcPr anchor="ctr" marL="73152" marR="73152" marT="36576" marB="36576">
                    <a:solidFill>
                      <a:srgbClr val="182236"/>
                    </a:solidFill>
                  </a:tcPr>
                </a:tc>
              </a:tr>
            </a:tbl>
          </a:graphicData>
        </a:graphic>
      </p:graphicFrame>
      <p:sp>
        <p:nvSpPr>
          <p:cNvPr id="6" name="Rounded Rectangle 5"/>
          <p:cNvSpPr/>
          <p:nvPr/>
        </p:nvSpPr>
        <p:spPr>
          <a:xfrm>
            <a:off x="548640" y="4297680"/>
            <a:ext cx="10972800" cy="1645920"/>
          </a:xfrm>
          <a:prstGeom prst="roundRect">
            <a:avLst/>
          </a:prstGeom>
          <a:solidFill>
            <a:srgbClr val="141B2D"/>
          </a:solidFill>
          <a:ln w="12700">
            <a:solidFill>
              <a:srgbClr val="1E2A42"/>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FF8C00"/>
                </a:solidFill>
                <a:latin typeface="Calibri"/>
              </a:defRPr>
            </a:pPr>
            <a:r>
              <a:t>Net result of the trade-offs</a:t>
            </a:r>
          </a:p>
          <a:p>
            <a:pPr algn="l">
              <a:spcBef>
                <a:spcPts val="200"/>
              </a:spcBef>
              <a:spcAft>
                <a:spcPts val="200"/>
              </a:spcAft>
              <a:defRPr sz="1300" b="0">
                <a:solidFill>
                  <a:srgbClr val="B0B8CC"/>
                </a:solidFill>
                <a:latin typeface="Calibri"/>
              </a:defRPr>
            </a:pPr>
            <a:r>
              <a:t>• 10–100× more data than RF-only systems  →  worth the line-of-sight constraint</a:t>
            </a:r>
          </a:p>
          <a:p>
            <a:pPr algn="l">
              <a:spcBef>
                <a:spcPts val="200"/>
              </a:spcBef>
              <a:spcAft>
                <a:spcPts val="200"/>
              </a:spcAft>
              <a:defRPr sz="1300" b="0">
                <a:solidFill>
                  <a:srgbClr val="B0B8CC"/>
                </a:solidFill>
                <a:latin typeface="Calibri"/>
              </a:defRPr>
            </a:pPr>
            <a:r>
              <a:t>• &lt;5% DTN overhead buys tolerance to 22-minute disruptions  →  worth the storage cost</a:t>
            </a:r>
          </a:p>
          <a:p>
            <a:pPr algn="l">
              <a:spcBef>
                <a:spcPts val="200"/>
              </a:spcBef>
              <a:spcAft>
                <a:spcPts val="200"/>
              </a:spcAft>
              <a:defRPr sz="1300" b="0">
                <a:solidFill>
                  <a:srgbClr val="B0B8CC"/>
                </a:solidFill>
                <a:latin typeface="Calibri"/>
              </a:defRPr>
            </a:pPr>
            <a:r>
              <a:t>• RL adds autonomy (no human replanning)  →  worth the convergence period</a:t>
            </a:r>
          </a:p>
          <a:p>
            <a:pPr algn="l">
              <a:spcBef>
                <a:spcPts val="200"/>
              </a:spcBef>
              <a:spcAft>
                <a:spcPts val="200"/>
              </a:spcAft>
              <a:defRPr sz="1300" b="0">
                <a:solidFill>
                  <a:srgbClr val="B0B8CC"/>
                </a:solidFill>
                <a:latin typeface="Calibri"/>
              </a:defRPr>
            </a:pPr>
            <a:r>
              <a:t>• QKD + PQC gives information-theoretic security  →  worth the key-rate limit</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[A4] link_budget.py (optical vs RF)  ·  [A1] rl_agent.py (RL vs CGR)  ·  [A5] qkd.py (QKD vs AES)</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35 / 50</a:t>
            </a:r>
          </a:p>
        </p:txBody>
      </p:sp>
    </p:spTree>
  </p:cSld>
  <p:transition spd="med" advClick="1">
    <p:fade/>
  </p:transition>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274320"/>
            <a:ext cx="10058400" cy="548640"/>
          </a:xfrm>
          <a:prstGeom prst="rect">
            <a:avLst/>
          </a:prstGeom>
          <a:noFill/>
        </p:spPr>
        <p:txBody>
          <a:bodyPr wrap="square">
            <a:spAutoFit/>
          </a:bodyPr>
          <a:lstStyle/>
          <a:p>
            <a:pPr algn="l">
              <a:defRPr sz="3000" b="1">
                <a:solidFill>
                  <a:srgbClr val="FFFFFF"/>
                </a:solidFill>
                <a:latin typeface="Calibri"/>
              </a:defRPr>
            </a:pPr>
            <a:r>
              <a:t>FAILURE DETECTION &amp; RECOVERY</a:t>
            </a:r>
          </a:p>
        </p:txBody>
      </p:sp>
      <p:sp>
        <p:nvSpPr>
          <p:cNvPr id="3" name="TextBox 2"/>
          <p:cNvSpPr txBox="1"/>
          <p:nvPr/>
        </p:nvSpPr>
        <p:spPr>
          <a:xfrm>
            <a:off x="548640" y="822960"/>
            <a:ext cx="10058400" cy="365760"/>
          </a:xfrm>
          <a:prstGeom prst="rect">
            <a:avLst/>
          </a:prstGeom>
          <a:noFill/>
        </p:spPr>
        <p:txBody>
          <a:bodyPr wrap="square">
            <a:spAutoFit/>
          </a:bodyPr>
          <a:lstStyle/>
          <a:p>
            <a:pPr algn="l">
              <a:defRPr sz="1500" b="0">
                <a:solidFill>
                  <a:srgbClr val="00D4AA"/>
                </a:solidFill>
                <a:latin typeface="Calibri"/>
              </a:defRPr>
            </a:pPr>
            <a:r>
              <a:t>When links fail, the RL agent reroutes through Lagrange relays</a:t>
            </a:r>
          </a:p>
        </p:txBody>
      </p:sp>
      <p:sp>
        <p:nvSpPr>
          <p:cNvPr id="4" name="Rectangle 3"/>
          <p:cNvSpPr/>
          <p:nvPr/>
        </p:nvSpPr>
        <p:spPr>
          <a:xfrm>
            <a:off x="548640" y="1234440"/>
            <a:ext cx="2286000" cy="38100"/>
          </a:xfrm>
          <a:prstGeom prst="rect">
            <a:avLst/>
          </a:prstGeom>
          <a:solidFill>
            <a:srgbClr val="00D4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274320" y="1463040"/>
          <a:ext cx="11521440" cy="2194560"/>
        </p:xfrm>
        <a:graphic>
          <a:graphicData uri="http://schemas.openxmlformats.org/drawingml/2006/table">
            <a:tbl>
              <a:tblPr firstRow="1" bandRow="1">
                <a:tableStyleId>{5C22544A-7EE6-4342-B048-85BDC9FD1C3A}</a:tableStyleId>
              </a:tblPr>
              <a:tblGrid>
                <a:gridCol w="2880360"/>
                <a:gridCol w="2880360"/>
                <a:gridCol w="2880360"/>
                <a:gridCol w="2880360"/>
              </a:tblGrid>
              <a:tr h="548640">
                <a:tc>
                  <a:txBody>
                    <a:bodyPr/>
                    <a:lstStyle/>
                    <a:p>
                      <a:pPr algn="ctr">
                        <a:defRPr b="1" sz="1200">
                          <a:solidFill>
                            <a:srgbClr val="FFFFFF"/>
                          </a:solidFill>
                          <a:latin typeface="Calibri"/>
                        </a:defRPr>
                      </a:pPr>
                      <a:r>
                        <a:t>Scenario</a:t>
                      </a:r>
                    </a:p>
                  </a:txBody>
                  <a:tcPr anchor="ctr" marL="73152" marR="73152" marT="36576" marB="36576">
                    <a:solidFill>
                      <a:srgbClr val="00D4AA"/>
                    </a:solidFill>
                  </a:tcPr>
                </a:tc>
                <a:tc>
                  <a:txBody>
                    <a:bodyPr/>
                    <a:lstStyle/>
                    <a:p>
                      <a:pPr algn="ctr">
                        <a:defRPr b="1" sz="1200">
                          <a:solidFill>
                            <a:srgbClr val="FFFFFF"/>
                          </a:solidFill>
                          <a:latin typeface="Calibri"/>
                        </a:defRPr>
                      </a:pPr>
                      <a:r>
                        <a:t>Route</a:t>
                      </a:r>
                    </a:p>
                  </a:txBody>
                  <a:tcPr anchor="ctr" marL="73152" marR="73152" marT="36576" marB="36576">
                    <a:solidFill>
                      <a:srgbClr val="00D4AA"/>
                    </a:solidFill>
                  </a:tcPr>
                </a:tc>
                <a:tc>
                  <a:txBody>
                    <a:bodyPr/>
                    <a:lstStyle/>
                    <a:p>
                      <a:pPr algn="ctr">
                        <a:defRPr b="1" sz="1200">
                          <a:solidFill>
                            <a:srgbClr val="FFFFFF"/>
                          </a:solidFill>
                          <a:latin typeface="Calibri"/>
                        </a:defRPr>
                      </a:pPr>
                      <a:r>
                        <a:t>Reward</a:t>
                      </a:r>
                    </a:p>
                  </a:txBody>
                  <a:tcPr anchor="ctr" marL="73152" marR="73152" marT="36576" marB="36576">
                    <a:solidFill>
                      <a:srgbClr val="00D4AA"/>
                    </a:solidFill>
                  </a:tcPr>
                </a:tc>
                <a:tc>
                  <a:txBody>
                    <a:bodyPr/>
                    <a:lstStyle/>
                    <a:p>
                      <a:pPr algn="ctr">
                        <a:defRPr b="1" sz="1200">
                          <a:solidFill>
                            <a:srgbClr val="FFFFFF"/>
                          </a:solidFill>
                          <a:latin typeface="Calibri"/>
                        </a:defRPr>
                      </a:pPr>
                      <a:r>
                        <a:t>Outcome</a:t>
                      </a:r>
                    </a:p>
                  </a:txBody>
                  <a:tcPr anchor="ctr" marL="73152" marR="73152" marT="36576" marB="36576">
                    <a:solidFill>
                      <a:srgbClr val="00D4AA"/>
                    </a:solidFill>
                  </a:tcPr>
                </a:tc>
              </a:tr>
              <a:tr h="548640">
                <a:tc>
                  <a:txBody>
                    <a:bodyPr/>
                    <a:lstStyle/>
                    <a:p>
                      <a:pPr>
                        <a:defRPr sz="1100">
                          <a:solidFill>
                            <a:srgbClr val="B0B8CC"/>
                          </a:solidFill>
                          <a:latin typeface="Calibri"/>
                        </a:defRPr>
                      </a:pPr>
                      <a:r>
                        <a:t>Optical link OPEN</a:t>
                      </a:r>
                    </a:p>
                  </a:txBody>
                  <a:tcPr anchor="ctr" marL="73152" marR="73152" marT="36576" marB="36576">
                    <a:solidFill>
                      <a:srgbClr val="141B2D"/>
                    </a:solidFill>
                  </a:tcPr>
                </a:tc>
                <a:tc>
                  <a:txBody>
                    <a:bodyPr/>
                    <a:lstStyle/>
                    <a:p>
                      <a:pPr>
                        <a:defRPr sz="1100">
                          <a:solidFill>
                            <a:srgbClr val="B0B8CC"/>
                          </a:solidFill>
                          <a:latin typeface="Calibri"/>
                        </a:defRPr>
                      </a:pPr>
                      <a:r>
                        <a:t>Direct GEO → Areostation</a:t>
                      </a:r>
                    </a:p>
                  </a:txBody>
                  <a:tcPr anchor="ctr" marL="73152" marR="73152" marT="36576" marB="36576">
                    <a:solidFill>
                      <a:srgbClr val="141B2D"/>
                    </a:solidFill>
                  </a:tcPr>
                </a:tc>
                <a:tc>
                  <a:txBody>
                    <a:bodyPr/>
                    <a:lstStyle/>
                    <a:p>
                      <a:pPr>
                        <a:defRPr sz="1100">
                          <a:solidFill>
                            <a:srgbClr val="B0B8CC"/>
                          </a:solidFill>
                          <a:latin typeface="Calibri"/>
                        </a:defRPr>
                      </a:pPr>
                      <a:r>
                        <a:t>–1.438</a:t>
                      </a:r>
                    </a:p>
                  </a:txBody>
                  <a:tcPr anchor="ctr" marL="73152" marR="73152" marT="36576" marB="36576">
                    <a:solidFill>
                      <a:srgbClr val="141B2D"/>
                    </a:solidFill>
                  </a:tcPr>
                </a:tc>
                <a:tc>
                  <a:txBody>
                    <a:bodyPr/>
                    <a:lstStyle/>
                    <a:p>
                      <a:pPr>
                        <a:defRPr sz="1100">
                          <a:solidFill>
                            <a:srgbClr val="B0B8CC"/>
                          </a:solidFill>
                          <a:latin typeface="Calibri"/>
                        </a:defRPr>
                      </a:pPr>
                      <a:r>
                        <a:t>Baseline path</a:t>
                      </a:r>
                    </a:p>
                  </a:txBody>
                  <a:tcPr anchor="ctr" marL="73152" marR="73152" marT="36576" marB="36576">
                    <a:solidFill>
                      <a:srgbClr val="141B2D"/>
                    </a:solidFill>
                  </a:tcPr>
                </a:tc>
              </a:tr>
              <a:tr h="548640">
                <a:tc>
                  <a:txBody>
                    <a:bodyPr/>
                    <a:lstStyle/>
                    <a:p>
                      <a:pPr>
                        <a:defRPr sz="1100">
                          <a:solidFill>
                            <a:srgbClr val="B0B8CC"/>
                          </a:solidFill>
                          <a:latin typeface="Calibri"/>
                        </a:defRPr>
                      </a:pPr>
                      <a:r>
                        <a:t>ES-L4/L5 OPEN</a:t>
                      </a:r>
                    </a:p>
                  </a:txBody>
                  <a:tcPr anchor="ctr" marL="73152" marR="73152" marT="36576" marB="36576">
                    <a:solidFill>
                      <a:srgbClr val="182236"/>
                    </a:solidFill>
                  </a:tcPr>
                </a:tc>
                <a:tc>
                  <a:txBody>
                    <a:bodyPr/>
                    <a:lstStyle/>
                    <a:p>
                      <a:pPr>
                        <a:defRPr sz="1100">
                          <a:solidFill>
                            <a:srgbClr val="B0B8CC"/>
                          </a:solidFill>
                          <a:latin typeface="Calibri"/>
                        </a:defRPr>
                      </a:pPr>
                      <a:r>
                        <a:t>Reroute via Lagrange relay</a:t>
                      </a:r>
                    </a:p>
                  </a:txBody>
                  <a:tcPr anchor="ctr" marL="73152" marR="73152" marT="36576" marB="36576">
                    <a:solidFill>
                      <a:srgbClr val="182236"/>
                    </a:solidFill>
                  </a:tcPr>
                </a:tc>
                <a:tc>
                  <a:txBody>
                    <a:bodyPr/>
                    <a:lstStyle/>
                    <a:p>
                      <a:pPr>
                        <a:defRPr sz="1100">
                          <a:solidFill>
                            <a:srgbClr val="B0B8CC"/>
                          </a:solidFill>
                          <a:latin typeface="Calibri"/>
                        </a:defRPr>
                      </a:pPr>
                      <a:r>
                        <a:t>–0.201</a:t>
                      </a:r>
                    </a:p>
                  </a:txBody>
                  <a:tcPr anchor="ctr" marL="73152" marR="73152" marT="36576" marB="36576">
                    <a:solidFill>
                      <a:srgbClr val="182236"/>
                    </a:solidFill>
                  </a:tcPr>
                </a:tc>
                <a:tc>
                  <a:txBody>
                    <a:bodyPr/>
                    <a:lstStyle/>
                    <a:p>
                      <a:pPr>
                        <a:defRPr sz="1100">
                          <a:solidFill>
                            <a:srgbClr val="B0B8CC"/>
                          </a:solidFill>
                          <a:latin typeface="Calibri"/>
                        </a:defRPr>
                      </a:pPr>
                      <a:r>
                        <a:t>7× better</a:t>
                      </a:r>
                    </a:p>
                  </a:txBody>
                  <a:tcPr anchor="ctr" marL="73152" marR="73152" marT="36576" marB="36576">
                    <a:solidFill>
                      <a:srgbClr val="182236"/>
                    </a:solidFill>
                  </a:tcPr>
                </a:tc>
              </a:tr>
              <a:tr h="548640">
                <a:tc>
                  <a:txBody>
                    <a:bodyPr/>
                    <a:lstStyle/>
                    <a:p>
                      <a:pPr>
                        <a:defRPr sz="1100">
                          <a:solidFill>
                            <a:srgbClr val="B0B8CC"/>
                          </a:solidFill>
                          <a:latin typeface="Calibri"/>
                        </a:defRPr>
                      </a:pPr>
                      <a:r>
                        <a:t>All links up</a:t>
                      </a:r>
                    </a:p>
                  </a:txBody>
                  <a:tcPr anchor="ctr" marL="73152" marR="73152" marT="36576" marB="36576">
                    <a:solidFill>
                      <a:srgbClr val="141B2D"/>
                    </a:solidFill>
                  </a:tcPr>
                </a:tc>
                <a:tc>
                  <a:txBody>
                    <a:bodyPr/>
                    <a:lstStyle/>
                    <a:p>
                      <a:pPr>
                        <a:defRPr sz="1100">
                          <a:solidFill>
                            <a:srgbClr val="B0B8CC"/>
                          </a:solidFill>
                          <a:latin typeface="Calibri"/>
                        </a:defRPr>
                      </a:pPr>
                      <a:r>
                        <a:t>RL optimal path</a:t>
                      </a:r>
                    </a:p>
                  </a:txBody>
                  <a:tcPr anchor="ctr" marL="73152" marR="73152" marT="36576" marB="36576">
                    <a:solidFill>
                      <a:srgbClr val="141B2D"/>
                    </a:solidFill>
                  </a:tcPr>
                </a:tc>
                <a:tc>
                  <a:txBody>
                    <a:bodyPr/>
                    <a:lstStyle/>
                    <a:p>
                      <a:pPr>
                        <a:defRPr sz="1100">
                          <a:solidFill>
                            <a:srgbClr val="B0B8CC"/>
                          </a:solidFill>
                          <a:latin typeface="Calibri"/>
                        </a:defRPr>
                      </a:pPr>
                      <a:r>
                        <a:t>+0.156</a:t>
                      </a:r>
                    </a:p>
                  </a:txBody>
                  <a:tcPr anchor="ctr" marL="73152" marR="73152" marT="36576" marB="36576">
                    <a:solidFill>
                      <a:srgbClr val="141B2D"/>
                    </a:solidFill>
                  </a:tcPr>
                </a:tc>
                <a:tc>
                  <a:txBody>
                    <a:bodyPr/>
                    <a:lstStyle/>
                    <a:p>
                      <a:pPr>
                        <a:defRPr sz="1100">
                          <a:solidFill>
                            <a:srgbClr val="B0B8CC"/>
                          </a:solidFill>
                          <a:latin typeface="Calibri"/>
                        </a:defRPr>
                      </a:pPr>
                      <a:r>
                        <a:t>Full throughput</a:t>
                      </a:r>
                    </a:p>
                  </a:txBody>
                  <a:tcPr anchor="ctr" marL="73152" marR="73152" marT="36576" marB="36576">
                    <a:solidFill>
                      <a:srgbClr val="141B2D"/>
                    </a:solidFill>
                  </a:tcPr>
                </a:tc>
              </a:tr>
            </a:tbl>
          </a:graphicData>
        </a:graphic>
      </p:graphicFrame>
      <p:sp>
        <p:nvSpPr>
          <p:cNvPr id="6" name="Rounded Rectangle 5"/>
          <p:cNvSpPr/>
          <p:nvPr/>
        </p:nvSpPr>
        <p:spPr>
          <a:xfrm>
            <a:off x="548640" y="3931920"/>
            <a:ext cx="5486400" cy="2194560"/>
          </a:xfrm>
          <a:prstGeom prst="roundRect">
            <a:avLst/>
          </a:prstGeom>
          <a:solidFill>
            <a:srgbClr val="141B2D"/>
          </a:solidFill>
          <a:ln w="12700">
            <a:solidFill>
              <a:srgbClr val="1E2A42"/>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D4AA"/>
                </a:solidFill>
                <a:latin typeface="Calibri"/>
              </a:defRPr>
            </a:pPr>
            <a:r>
              <a:t>How recovery works</a:t>
            </a:r>
          </a:p>
          <a:p>
            <a:pPr algn="l">
              <a:spcBef>
                <a:spcPts val="200"/>
              </a:spcBef>
              <a:spcAft>
                <a:spcPts val="200"/>
              </a:spcAft>
              <a:defRPr sz="1300" b="0">
                <a:solidFill>
                  <a:srgbClr val="B0B8CC"/>
                </a:solidFill>
                <a:latin typeface="Calibri"/>
              </a:defRPr>
            </a:pPr>
            <a:r>
              <a:t>• RL agent detects link failure via Q-value collapse</a:t>
            </a:r>
          </a:p>
          <a:p>
            <a:pPr algn="l">
              <a:spcBef>
                <a:spcPts val="200"/>
              </a:spcBef>
              <a:spcAft>
                <a:spcPts val="200"/>
              </a:spcAft>
              <a:defRPr sz="1300" b="0">
                <a:solidFill>
                  <a:srgbClr val="B0B8CC"/>
                </a:solidFill>
                <a:latin typeface="Calibri"/>
              </a:defRPr>
            </a:pPr>
            <a:r>
              <a:t>• Explores alternate neighbours (ES-L4, ES-L5, LEO mesh)</a:t>
            </a:r>
          </a:p>
          <a:p>
            <a:pPr algn="l">
              <a:spcBef>
                <a:spcPts val="200"/>
              </a:spcBef>
              <a:spcAft>
                <a:spcPts val="200"/>
              </a:spcAft>
              <a:defRPr sz="1300" b="0">
                <a:solidFill>
                  <a:srgbClr val="B0B8CC"/>
                </a:solidFill>
                <a:latin typeface="Calibri"/>
              </a:defRPr>
            </a:pPr>
            <a:r>
              <a:t>• Converges on best alternate in &lt;1 epoch</a:t>
            </a:r>
          </a:p>
          <a:p>
            <a:pPr algn="l">
              <a:spcBef>
                <a:spcPts val="200"/>
              </a:spcBef>
              <a:spcAft>
                <a:spcPts val="200"/>
              </a:spcAft>
              <a:defRPr sz="1300" b="0">
                <a:solidFill>
                  <a:srgbClr val="B0B8CC"/>
                </a:solidFill>
                <a:latin typeface="Calibri"/>
              </a:defRPr>
            </a:pPr>
            <a:r>
              <a:t>• Custody transfer guarantees no bundle loss</a:t>
            </a:r>
          </a:p>
        </p:txBody>
      </p:sp>
      <p:sp>
        <p:nvSpPr>
          <p:cNvPr id="7" name="Rounded Rectangle 6"/>
          <p:cNvSpPr/>
          <p:nvPr/>
        </p:nvSpPr>
        <p:spPr>
          <a:xfrm>
            <a:off x="6309360" y="3931920"/>
            <a:ext cx="5486400" cy="2194560"/>
          </a:xfrm>
          <a:prstGeom prst="roundRect">
            <a:avLst/>
          </a:prstGeom>
          <a:solidFill>
            <a:srgbClr val="141B2D"/>
          </a:solidFill>
          <a:ln w="12700">
            <a:solidFill>
              <a:srgbClr val="1E2A42"/>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600" b="1">
                <a:solidFill>
                  <a:srgbClr val="00D4AA"/>
                </a:solidFill>
                <a:latin typeface="Calibri"/>
              </a:defRPr>
            </a:pPr>
            <a:r>
              <a:t>Resilience metrics</a:t>
            </a:r>
          </a:p>
          <a:p>
            <a:pPr algn="l">
              <a:spcBef>
                <a:spcPts val="200"/>
              </a:spcBef>
              <a:spcAft>
                <a:spcPts val="200"/>
              </a:spcAft>
              <a:defRPr sz="1300" b="0">
                <a:solidFill>
                  <a:srgbClr val="B0B8CC"/>
                </a:solidFill>
                <a:latin typeface="Calibri"/>
              </a:defRPr>
            </a:pPr>
            <a:r>
              <a:t>• Solar conjunction: 50–70% throughput via L4/L5 vs 0% blackout</a:t>
            </a:r>
          </a:p>
          <a:p>
            <a:pPr algn="l">
              <a:spcBef>
                <a:spcPts val="200"/>
              </a:spcBef>
              <a:spcAft>
                <a:spcPts val="200"/>
              </a:spcAft>
              <a:defRPr sz="1300" b="0">
                <a:solidFill>
                  <a:srgbClr val="B0B8CC"/>
                </a:solidFill>
                <a:latin typeface="Calibri"/>
              </a:defRPr>
            </a:pPr>
            <a:r>
              <a:t>• Node failure: &lt;1 epoch rerouting (federated Q-table)</a:t>
            </a:r>
          </a:p>
          <a:p>
            <a:pPr algn="l">
              <a:spcBef>
                <a:spcPts val="200"/>
              </a:spcBef>
              <a:spcAft>
                <a:spcPts val="200"/>
              </a:spcAft>
              <a:defRPr sz="1300" b="0">
                <a:solidFill>
                  <a:srgbClr val="B0B8CC"/>
                </a:solidFill>
                <a:latin typeface="Calibri"/>
              </a:defRPr>
            </a:pPr>
            <a:r>
              <a:t>• Bundle loss: 0 (custody + LTP retransmission)</a:t>
            </a:r>
          </a:p>
          <a:p>
            <a:pPr algn="l">
              <a:spcBef>
                <a:spcPts val="200"/>
              </a:spcBef>
              <a:spcAft>
                <a:spcPts val="200"/>
              </a:spcAft>
              <a:defRPr sz="1300" b="0">
                <a:solidFill>
                  <a:srgbClr val="B0B8CC"/>
                </a:solidFill>
                <a:latin typeface="Calibri"/>
              </a:defRPr>
            </a:pPr>
            <a:r>
              <a:t>• Mean time to recover: dominated by light-time, not compute</a:t>
            </a:r>
          </a:p>
        </p:txBody>
      </p:sp>
      <p:sp>
        <p:nvSpPr>
          <p:cNvPr id="8" name="TextBox 7"/>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[A8] AETHERIX run_simulation Module 4 (–1.438 → –0.201 demonstrated)  ·  [A1] rl_agent.py  ·  [3] JPL Horizons (Lagrange geometry)</a:t>
            </a:r>
          </a:p>
        </p:txBody>
      </p:sp>
      <p:sp>
        <p:nvSpPr>
          <p:cNvPr id="9" name="TextBox 8"/>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10" name="TextBox 9"/>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36 / 50</a:t>
            </a:r>
          </a:p>
        </p:txBody>
      </p:sp>
    </p:spTree>
  </p:cSld>
  <p:transition spd="med" advClick="1">
    <p:fade/>
  </p:transition>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365760"/>
            <a:ext cx="8229600" cy="548640"/>
          </a:xfrm>
          <a:prstGeom prst="rect">
            <a:avLst/>
          </a:prstGeom>
          <a:noFill/>
        </p:spPr>
        <p:txBody>
          <a:bodyPr wrap="none">
            <a:spAutoFit/>
          </a:bodyPr>
          <a:lstStyle/>
          <a:p>
            <a:pPr algn="l">
              <a:defRPr sz="2800" b="1">
                <a:solidFill>
                  <a:srgbClr val="FFFFFF"/>
                </a:solidFill>
              </a:defRPr>
            </a:pPr>
            <a:r>
              <a:t>END-TO-END MISSION</a:t>
            </a:r>
          </a:p>
        </p:txBody>
      </p:sp>
      <p:sp>
        <p:nvSpPr>
          <p:cNvPr id="3" name="TextBox 2"/>
          <p:cNvSpPr txBox="1"/>
          <p:nvPr/>
        </p:nvSpPr>
        <p:spPr>
          <a:xfrm>
            <a:off x="548640" y="868680"/>
            <a:ext cx="8229600" cy="365760"/>
          </a:xfrm>
          <a:prstGeom prst="rect">
            <a:avLst/>
          </a:prstGeom>
          <a:noFill/>
        </p:spPr>
        <p:txBody>
          <a:bodyPr wrap="none">
            <a:spAutoFit/>
          </a:bodyPr>
          <a:lstStyle/>
          <a:p>
            <a:pPr algn="l">
              <a:defRPr sz="1400">
                <a:solidFill>
                  <a:srgbClr val="00D4AA"/>
                </a:solidFill>
              </a:defRPr>
            </a:pPr>
            <a:r>
              <a:t>Mars Surface → Earth</a:t>
            </a:r>
          </a:p>
        </p:txBody>
      </p:sp>
      <p:sp>
        <p:nvSpPr>
          <p:cNvPr id="4" name="Rounded Rectangle 3"/>
          <p:cNvSpPr/>
          <p:nvPr/>
        </p:nvSpPr>
        <p:spPr>
          <a:xfrm>
            <a:off x="365760" y="365760"/>
            <a:ext cx="822960" cy="411480"/>
          </a:xfrm>
          <a:prstGeom prst="roundRect">
            <a:avLst/>
          </a:prstGeom>
          <a:solidFill>
            <a:srgbClr val="009EFF"/>
          </a:solidFill>
          <a:ln w="12700">
            <a:solidFill>
              <a:srgbClr val="1E2A4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900" b="1">
                <a:solidFill>
                  <a:srgbClr val="FFFFFF"/>
                </a:solidFill>
              </a:defRPr>
            </a:pPr>
            <a:r>
              <a:t>Rover</a:t>
            </a:r>
          </a:p>
        </p:txBody>
      </p:sp>
      <p:sp>
        <p:nvSpPr>
          <p:cNvPr id="5" name="Right Arrow 4"/>
          <p:cNvSpPr/>
          <p:nvPr/>
        </p:nvSpPr>
        <p:spPr>
          <a:xfrm>
            <a:off x="1595823" y="1691640"/>
            <a:ext cx="182880" cy="137160"/>
          </a:xfrm>
          <a:prstGeom prst="rightArrow">
            <a:avLst/>
          </a:prstGeom>
          <a:solidFill>
            <a:srgbClr val="00D4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365760" y="365760"/>
            <a:ext cx="822960" cy="411480"/>
          </a:xfrm>
          <a:prstGeom prst="roundRect">
            <a:avLst/>
          </a:prstGeom>
          <a:solidFill>
            <a:srgbClr val="009EFF"/>
          </a:solidFill>
          <a:ln w="12700">
            <a:solidFill>
              <a:srgbClr val="1E2A4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900" b="1">
                <a:solidFill>
                  <a:srgbClr val="FFFFFF"/>
                </a:solidFill>
              </a:defRPr>
            </a:pPr>
            <a:r>
              <a:t>UHF</a:t>
            </a:r>
          </a:p>
        </p:txBody>
      </p:sp>
      <p:sp>
        <p:nvSpPr>
          <p:cNvPr id="7" name="Right Arrow 6"/>
          <p:cNvSpPr/>
          <p:nvPr/>
        </p:nvSpPr>
        <p:spPr>
          <a:xfrm>
            <a:off x="3232990" y="1691640"/>
            <a:ext cx="182880" cy="137160"/>
          </a:xfrm>
          <a:prstGeom prst="rightArrow">
            <a:avLst/>
          </a:prstGeom>
          <a:solidFill>
            <a:srgbClr val="00D4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365760" y="365760"/>
            <a:ext cx="822960" cy="411480"/>
          </a:xfrm>
          <a:prstGeom prst="roundRect">
            <a:avLst/>
          </a:prstGeom>
          <a:solidFill>
            <a:srgbClr val="009EFF"/>
          </a:solidFill>
          <a:ln w="12700">
            <a:solidFill>
              <a:srgbClr val="1E2A4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900" b="1">
                <a:solidFill>
                  <a:srgbClr val="FFFFFF"/>
                </a:solidFill>
              </a:defRPr>
            </a:pPr>
            <a:r>
              <a:t>Areostationary</a:t>
            </a:r>
          </a:p>
        </p:txBody>
      </p:sp>
      <p:sp>
        <p:nvSpPr>
          <p:cNvPr id="9" name="Right Arrow 8"/>
          <p:cNvSpPr/>
          <p:nvPr/>
        </p:nvSpPr>
        <p:spPr>
          <a:xfrm>
            <a:off x="4870158" y="1691640"/>
            <a:ext cx="182880" cy="137160"/>
          </a:xfrm>
          <a:prstGeom prst="rightArrow">
            <a:avLst/>
          </a:prstGeom>
          <a:solidFill>
            <a:srgbClr val="00D4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365760" y="365760"/>
            <a:ext cx="822960" cy="411480"/>
          </a:xfrm>
          <a:prstGeom prst="roundRect">
            <a:avLst/>
          </a:prstGeom>
          <a:solidFill>
            <a:srgbClr val="009EFF"/>
          </a:solidFill>
          <a:ln w="12700">
            <a:solidFill>
              <a:srgbClr val="1E2A4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900" b="1">
                <a:solidFill>
                  <a:srgbClr val="FFFFFF"/>
                </a:solidFill>
              </a:defRPr>
            </a:pPr>
            <a:r>
              <a:t>Polar</a:t>
            </a:r>
          </a:p>
        </p:txBody>
      </p:sp>
      <p:sp>
        <p:nvSpPr>
          <p:cNvPr id="11" name="Right Arrow 10"/>
          <p:cNvSpPr/>
          <p:nvPr/>
        </p:nvSpPr>
        <p:spPr>
          <a:xfrm>
            <a:off x="6507326" y="1691640"/>
            <a:ext cx="182880" cy="137160"/>
          </a:xfrm>
          <a:prstGeom prst="rightArrow">
            <a:avLst/>
          </a:prstGeom>
          <a:solidFill>
            <a:srgbClr val="00D4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365760" y="365760"/>
            <a:ext cx="822960" cy="411480"/>
          </a:xfrm>
          <a:prstGeom prst="roundRect">
            <a:avLst/>
          </a:prstGeom>
          <a:solidFill>
            <a:srgbClr val="009EFF"/>
          </a:solidFill>
          <a:ln w="12700">
            <a:solidFill>
              <a:srgbClr val="1E2A4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900" b="1">
                <a:solidFill>
                  <a:srgbClr val="FFFFFF"/>
                </a:solidFill>
              </a:defRPr>
            </a:pPr>
            <a:r>
              <a:t>Deep Space 1550 nm</a:t>
            </a:r>
          </a:p>
        </p:txBody>
      </p:sp>
      <p:sp>
        <p:nvSpPr>
          <p:cNvPr id="13" name="Right Arrow 12"/>
          <p:cNvSpPr/>
          <p:nvPr/>
        </p:nvSpPr>
        <p:spPr>
          <a:xfrm>
            <a:off x="8144494" y="1691640"/>
            <a:ext cx="182880" cy="137160"/>
          </a:xfrm>
          <a:prstGeom prst="rightArrow">
            <a:avLst/>
          </a:prstGeom>
          <a:solidFill>
            <a:srgbClr val="00D4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365760" y="365760"/>
            <a:ext cx="822960" cy="411480"/>
          </a:xfrm>
          <a:prstGeom prst="roundRect">
            <a:avLst/>
          </a:prstGeom>
          <a:solidFill>
            <a:srgbClr val="009EFF"/>
          </a:solidFill>
          <a:ln w="12700">
            <a:solidFill>
              <a:srgbClr val="1E2A4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900" b="1">
                <a:solidFill>
                  <a:srgbClr val="FFFFFF"/>
                </a:solidFill>
              </a:defRPr>
            </a:pPr>
            <a:r>
              <a:t>LEO</a:t>
            </a:r>
          </a:p>
        </p:txBody>
      </p:sp>
      <p:sp>
        <p:nvSpPr>
          <p:cNvPr id="15" name="Right Arrow 14"/>
          <p:cNvSpPr/>
          <p:nvPr/>
        </p:nvSpPr>
        <p:spPr>
          <a:xfrm>
            <a:off x="9781662" y="1691640"/>
            <a:ext cx="182880" cy="137160"/>
          </a:xfrm>
          <a:prstGeom prst="rightArrow">
            <a:avLst/>
          </a:prstGeom>
          <a:solidFill>
            <a:srgbClr val="00D4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365760" y="365760"/>
            <a:ext cx="822960" cy="411480"/>
          </a:xfrm>
          <a:prstGeom prst="roundRect">
            <a:avLst/>
          </a:prstGeom>
          <a:solidFill>
            <a:srgbClr val="009EFF"/>
          </a:solidFill>
          <a:ln w="12700">
            <a:solidFill>
              <a:srgbClr val="1E2A4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900" b="1">
                <a:solidFill>
                  <a:srgbClr val="FFFFFF"/>
                </a:solidFill>
              </a:defRPr>
            </a:pPr>
            <a:r>
              <a:t>DSN / MOC</a:t>
            </a:r>
          </a:p>
        </p:txBody>
      </p:sp>
      <p:sp>
        <p:nvSpPr>
          <p:cNvPr id="17" name="Rounded Rectangle 16"/>
          <p:cNvSpPr/>
          <p:nvPr/>
        </p:nvSpPr>
        <p:spPr>
          <a:xfrm>
            <a:off x="1912467" y="2331720"/>
            <a:ext cx="1920240" cy="1005840"/>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009EFF"/>
                </a:solidFill>
                <a:latin typeface="Calibri"/>
              </a:defRPr>
            </a:pPr>
            <a:r>
              <a:t>~13 min</a:t>
            </a:r>
          </a:p>
          <a:p>
            <a:pPr algn="ctr">
              <a:spcBef>
                <a:spcPts val="200"/>
              </a:spcBef>
              <a:spcAft>
                <a:spcPts val="400"/>
              </a:spcAft>
              <a:defRPr sz="1000" b="0">
                <a:solidFill>
                  <a:srgbClr val="B0B8CC"/>
                </a:solidFill>
                <a:latin typeface="Calibri"/>
              </a:defRPr>
            </a:pPr>
            <a:r>
              <a:t>End-to-End Latency</a:t>
            </a:r>
          </a:p>
        </p:txBody>
      </p:sp>
      <p:sp>
        <p:nvSpPr>
          <p:cNvPr id="18" name="Rounded Rectangle 17"/>
          <p:cNvSpPr/>
          <p:nvPr/>
        </p:nvSpPr>
        <p:spPr>
          <a:xfrm>
            <a:off x="4061307" y="2331720"/>
            <a:ext cx="1920240" cy="1005840"/>
          </a:xfrm>
          <a:prstGeom prst="roundRect">
            <a:avLst/>
          </a:prstGeom>
          <a:solidFill>
            <a:srgbClr val="141B2D"/>
          </a:solidFill>
          <a:ln w="12700">
            <a:solidFill>
              <a:srgbClr val="2ECC7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2ECC71"/>
                </a:solidFill>
                <a:latin typeface="Calibri"/>
              </a:defRPr>
            </a:pPr>
            <a:r>
              <a:t>&lt;5%</a:t>
            </a:r>
          </a:p>
          <a:p>
            <a:pPr algn="ctr">
              <a:spcBef>
                <a:spcPts val="200"/>
              </a:spcBef>
              <a:spcAft>
                <a:spcPts val="400"/>
              </a:spcAft>
              <a:defRPr sz="1000" b="0">
                <a:solidFill>
                  <a:srgbClr val="B0B8CC"/>
                </a:solidFill>
                <a:latin typeface="Calibri"/>
              </a:defRPr>
            </a:pPr>
            <a:r>
              <a:t>Packet Loss</a:t>
            </a:r>
          </a:p>
        </p:txBody>
      </p:sp>
      <p:sp>
        <p:nvSpPr>
          <p:cNvPr id="19" name="Rounded Rectangle 18"/>
          <p:cNvSpPr/>
          <p:nvPr/>
        </p:nvSpPr>
        <p:spPr>
          <a:xfrm>
            <a:off x="6210147" y="2331720"/>
            <a:ext cx="1920240" cy="1005840"/>
          </a:xfrm>
          <a:prstGeom prst="roundRect">
            <a:avLst/>
          </a:prstGeom>
          <a:solidFill>
            <a:srgbClr val="141B2D"/>
          </a:solidFill>
          <a:ln w="12700">
            <a:solidFill>
              <a:srgbClr val="8B5CF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8B5CF6"/>
                </a:solidFill>
                <a:latin typeface="Calibri"/>
              </a:defRPr>
            </a:pPr>
            <a:r>
              <a:t>Tgt &gt;98%</a:t>
            </a:r>
          </a:p>
          <a:p>
            <a:pPr algn="ctr">
              <a:spcBef>
                <a:spcPts val="200"/>
              </a:spcBef>
              <a:spcAft>
                <a:spcPts val="400"/>
              </a:spcAft>
              <a:defRPr sz="1000" b="0">
                <a:solidFill>
                  <a:srgbClr val="B0B8CC"/>
                </a:solidFill>
                <a:latin typeface="Calibri"/>
              </a:defRPr>
            </a:pPr>
            <a:r>
              <a:t>Delivery (goal)</a:t>
            </a:r>
          </a:p>
        </p:txBody>
      </p:sp>
      <p:sp>
        <p:nvSpPr>
          <p:cNvPr id="20" name="Rounded Rectangle 19"/>
          <p:cNvSpPr/>
          <p:nvPr/>
        </p:nvSpPr>
        <p:spPr>
          <a:xfrm>
            <a:off x="8358987" y="2331720"/>
            <a:ext cx="1920240" cy="1005840"/>
          </a:xfrm>
          <a:prstGeom prst="roundRect">
            <a:avLst/>
          </a:prstGeom>
          <a:solidFill>
            <a:srgbClr val="141B2D"/>
          </a:solidFill>
          <a:ln w="12700">
            <a:solidFill>
              <a:srgbClr val="FF8C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FF8C00"/>
                </a:solidFill>
                <a:latin typeface="Calibri"/>
              </a:defRPr>
            </a:pPr>
            <a:r>
              <a:t>7 hops</a:t>
            </a:r>
          </a:p>
          <a:p>
            <a:pPr algn="ctr">
              <a:spcBef>
                <a:spcPts val="200"/>
              </a:spcBef>
              <a:spcAft>
                <a:spcPts val="400"/>
              </a:spcAft>
              <a:defRPr sz="1000" b="0">
                <a:solidFill>
                  <a:srgbClr val="B0B8CC"/>
                </a:solidFill>
                <a:latin typeface="Calibri"/>
              </a:defRPr>
            </a:pPr>
            <a:r>
              <a:t>Network Path</a:t>
            </a:r>
          </a:p>
        </p:txBody>
      </p:sp>
      <p:sp>
        <p:nvSpPr>
          <p:cNvPr id="21" name="Rounded Rectangle 20"/>
          <p:cNvSpPr/>
          <p:nvPr/>
        </p:nvSpPr>
        <p:spPr>
          <a:xfrm>
            <a:off x="548640" y="3657600"/>
            <a:ext cx="11094415" cy="1097280"/>
          </a:xfrm>
          <a:prstGeom prst="roundRect">
            <a:avLst/>
          </a:prstGeom>
          <a:solidFill>
            <a:srgbClr val="141B2D"/>
          </a:solidFill>
          <a:ln w="31750">
            <a:solidFill>
              <a:srgbClr val="FF4D4D"/>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200" b="1">
                <a:solidFill>
                  <a:srgbClr val="FF4D4D"/>
                </a:solidFill>
                <a:latin typeface="Calibri"/>
              </a:defRPr>
            </a:pPr>
            <a:r>
              <a:t>⚠ FAILURE SCENARIO</a:t>
            </a:r>
          </a:p>
          <a:p>
            <a:pPr>
              <a:defRPr sz="1100">
                <a:solidFill>
                  <a:srgbClr val="FFFFFF"/>
                </a:solidFill>
              </a:defRPr>
            </a:pPr>
            <a:r>
              <a:t>Solar flare at T+400s → stored at MRS-Polar → rerouted via ES-L4 → delayed ~30 min NOT LOST</a:t>
            </a:r>
          </a:p>
        </p:txBody>
      </p:sp>
      <p:sp>
        <p:nvSpPr>
          <p:cNvPr id="22" name="TextBox 21"/>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[A2] topology.py  ·  [A3] run_simulation  ·  targets clearly labelled</a:t>
            </a:r>
          </a:p>
        </p:txBody>
      </p:sp>
      <p:sp>
        <p:nvSpPr>
          <p:cNvPr id="23" name="TextBox 22"/>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24" name="TextBox 23"/>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37 / 50</a:t>
            </a:r>
          </a:p>
        </p:txBody>
      </p:sp>
    </p:spTree>
  </p:cSld>
  <p:transition spd="med" advClick="1">
    <p:push dir="l"/>
  </p:transition>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365760"/>
            <a:ext cx="8229600" cy="548640"/>
          </a:xfrm>
          <a:prstGeom prst="rect">
            <a:avLst/>
          </a:prstGeom>
          <a:noFill/>
        </p:spPr>
        <p:txBody>
          <a:bodyPr wrap="none">
            <a:spAutoFit/>
          </a:bodyPr>
          <a:lstStyle/>
          <a:p>
            <a:pPr algn="l">
              <a:defRPr sz="2800" b="1">
                <a:solidFill>
                  <a:srgbClr val="FFFFFF"/>
                </a:solidFill>
              </a:defRPr>
            </a:pPr>
            <a:r>
              <a:t>DATA FLOW DIAGRAM</a:t>
            </a:r>
          </a:p>
        </p:txBody>
      </p:sp>
      <p:sp>
        <p:nvSpPr>
          <p:cNvPr id="3" name="Rounded Rectangle 2"/>
          <p:cNvSpPr/>
          <p:nvPr/>
        </p:nvSpPr>
        <p:spPr>
          <a:xfrm>
            <a:off x="457200" y="1188720"/>
            <a:ext cx="3931920" cy="3474720"/>
          </a:xfrm>
          <a:prstGeom prst="roundRect">
            <a:avLst/>
          </a:prstGeom>
          <a:solidFill>
            <a:srgbClr val="141B2D"/>
          </a:solidFill>
          <a:ln w="12700">
            <a:solidFill>
              <a:srgbClr val="1E2A42"/>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spcAft>
                <a:spcPts val="1000"/>
              </a:spcAft>
              <a:defRPr sz="1400" b="1">
                <a:solidFill>
                  <a:srgbClr val="00D4AA"/>
                </a:solidFill>
                <a:latin typeface="Calibri"/>
              </a:defRPr>
            </a:pPr>
            <a:r>
              <a:t>Application → Transport</a:t>
            </a:r>
          </a:p>
          <a:p>
            <a:pPr>
              <a:spcBef>
                <a:spcPts val="600"/>
              </a:spcBef>
              <a:defRPr sz="1100" b="1">
                <a:solidFill>
                  <a:srgbClr val="FFFFFF"/>
                </a:solidFill>
              </a:defRPr>
            </a:pPr>
            <a:r>
              <a:t>1. Source Node</a:t>
            </a:r>
          </a:p>
          <a:p>
            <a:pPr>
              <a:defRPr sz="900">
                <a:solidFill>
                  <a:srgbClr val="B0B8CC"/>
                </a:solidFill>
              </a:defRPr>
            </a:pPr>
            <a:r>
              <a:t>Science data generated</a:t>
            </a:r>
          </a:p>
          <a:p>
            <a:pPr>
              <a:spcBef>
                <a:spcPts val="600"/>
              </a:spcBef>
              <a:defRPr sz="1100" b="1">
                <a:solidFill>
                  <a:srgbClr val="FFFFFF"/>
                </a:solidFill>
              </a:defRPr>
            </a:pPr>
            <a:r>
              <a:t>2. Bundle Protocol</a:t>
            </a:r>
          </a:p>
          <a:p>
            <a:pPr>
              <a:defRPr sz="900">
                <a:solidFill>
                  <a:srgbClr val="B0B8CC"/>
                </a:solidFill>
              </a:defRPr>
            </a:pPr>
            <a:r>
              <a:t>BPv7 wraps data + metadata</a:t>
            </a:r>
          </a:p>
          <a:p>
            <a:pPr>
              <a:spcBef>
                <a:spcPts val="600"/>
              </a:spcBef>
              <a:defRPr sz="1100" b="1">
                <a:solidFill>
                  <a:srgbClr val="FFFFFF"/>
                </a:solidFill>
              </a:defRPr>
            </a:pPr>
            <a:r>
              <a:t>3. RL Routing</a:t>
            </a:r>
          </a:p>
          <a:p>
            <a:pPr>
              <a:defRPr sz="900">
                <a:solidFill>
                  <a:srgbClr val="B0B8CC"/>
                </a:solidFill>
              </a:defRPr>
            </a:pPr>
            <a:r>
              <a:t>Agent evaluates state, selects hop</a:t>
            </a:r>
          </a:p>
          <a:p>
            <a:pPr>
              <a:spcBef>
                <a:spcPts val="600"/>
              </a:spcBef>
              <a:defRPr sz="1100" b="1">
                <a:solidFill>
                  <a:srgbClr val="FFFFFF"/>
                </a:solidFill>
              </a:defRPr>
            </a:pPr>
            <a:r>
              <a:t>4. QKD Encrypt</a:t>
            </a:r>
          </a:p>
          <a:p>
            <a:pPr>
              <a:defRPr sz="900">
                <a:solidFill>
                  <a:srgbClr val="B0B8CC"/>
                </a:solidFill>
              </a:defRPr>
            </a:pPr>
            <a:r>
              <a:t>BB84 shared key applied</a:t>
            </a:r>
          </a:p>
        </p:txBody>
      </p:sp>
      <p:sp>
        <p:nvSpPr>
          <p:cNvPr id="4" name="Rounded Rectangle 3"/>
          <p:cNvSpPr/>
          <p:nvPr/>
        </p:nvSpPr>
        <p:spPr>
          <a:xfrm>
            <a:off x="4754880" y="1188720"/>
            <a:ext cx="3931920" cy="3474720"/>
          </a:xfrm>
          <a:prstGeom prst="roundRect">
            <a:avLst/>
          </a:prstGeom>
          <a:solidFill>
            <a:srgbClr val="141B2D"/>
          </a:solidFill>
          <a:ln w="12700">
            <a:solidFill>
              <a:srgbClr val="1E2A42"/>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spcAft>
                <a:spcPts val="1000"/>
              </a:spcAft>
              <a:defRPr sz="1400" b="1">
                <a:solidFill>
                  <a:srgbClr val="00D4AA"/>
                </a:solidFill>
                <a:latin typeface="Calibri"/>
              </a:defRPr>
            </a:pPr>
            <a:r>
              <a:t>Convergence → Physical → Delivery</a:t>
            </a:r>
          </a:p>
          <a:p>
            <a:pPr>
              <a:spcBef>
                <a:spcPts val="600"/>
              </a:spcBef>
              <a:defRPr sz="1100" b="1">
                <a:solidFill>
                  <a:srgbClr val="FFFFFF"/>
                </a:solidFill>
              </a:defRPr>
            </a:pPr>
            <a:r>
              <a:t>1. LTP Segmentation</a:t>
            </a:r>
          </a:p>
          <a:p>
            <a:pPr>
              <a:defRPr sz="900">
                <a:solidFill>
                  <a:srgbClr val="B0B8CC"/>
                </a:solidFill>
              </a:defRPr>
            </a:pPr>
            <a:r>
              <a:t>Bundle split into blocks</a:t>
            </a:r>
          </a:p>
          <a:p>
            <a:pPr>
              <a:spcBef>
                <a:spcPts val="600"/>
              </a:spcBef>
              <a:defRPr sz="1100" b="1">
                <a:solidFill>
                  <a:srgbClr val="FFFFFF"/>
                </a:solidFill>
              </a:defRPr>
            </a:pPr>
            <a:r>
              <a:t>2. Store &amp; Wait</a:t>
            </a:r>
          </a:p>
          <a:p>
            <a:pPr>
              <a:defRPr sz="900">
                <a:solidFill>
                  <a:srgbClr val="B0B8CC"/>
                </a:solidFill>
              </a:defRPr>
            </a:pPr>
            <a:r>
              <a:t>Buffer until link available</a:t>
            </a:r>
          </a:p>
          <a:p>
            <a:pPr>
              <a:spcBef>
                <a:spcPts val="600"/>
              </a:spcBef>
              <a:defRPr sz="1100" b="1">
                <a:solidFill>
                  <a:srgbClr val="FFFFFF"/>
                </a:solidFill>
              </a:defRPr>
            </a:pPr>
            <a:r>
              <a:t>3. Physical TX</a:t>
            </a:r>
          </a:p>
          <a:p>
            <a:pPr>
              <a:defRPr sz="900">
                <a:solidFill>
                  <a:srgbClr val="B0B8CC"/>
                </a:solidFill>
              </a:defRPr>
            </a:pPr>
            <a:r>
              <a:t>UHF → Optical ISL → 1550 nm → Ka-band</a:t>
            </a:r>
          </a:p>
          <a:p>
            <a:pPr>
              <a:spcBef>
                <a:spcPts val="600"/>
              </a:spcBef>
              <a:defRPr sz="1100" b="1">
                <a:solidFill>
                  <a:srgbClr val="FFFFFF"/>
                </a:solidFill>
              </a:defRPr>
            </a:pPr>
            <a:r>
              <a:t>4. LTP Reassemble</a:t>
            </a:r>
          </a:p>
          <a:p>
            <a:pPr>
              <a:defRPr sz="900">
                <a:solidFill>
                  <a:srgbClr val="B0B8CC"/>
                </a:solidFill>
              </a:defRPr>
            </a:pPr>
            <a:r>
              <a:t>Reassemble → Decrypt → Deliver</a:t>
            </a:r>
          </a:p>
        </p:txBody>
      </p:sp>
      <p:sp>
        <p:nvSpPr>
          <p:cNvPr id="5" name="TextBox 4"/>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[A2] topology.py (full data path Mars→Earth)</a:t>
            </a:r>
          </a:p>
        </p:txBody>
      </p:sp>
      <p:sp>
        <p:nvSpPr>
          <p:cNvPr id="6" name="TextBox 5"/>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7" name="TextBox 6"/>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38 / 50</a:t>
            </a:r>
          </a:p>
        </p:txBody>
      </p:sp>
    </p:spTree>
  </p:cSld>
  <p:transition spd="med" advClick="1">
    <p:wipe dir="d"/>
  </p:transition>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365760"/>
            <a:ext cx="8229600" cy="548640"/>
          </a:xfrm>
          <a:prstGeom prst="rect">
            <a:avLst/>
          </a:prstGeom>
          <a:noFill/>
        </p:spPr>
        <p:txBody>
          <a:bodyPr wrap="none">
            <a:spAutoFit/>
          </a:bodyPr>
          <a:lstStyle/>
          <a:p>
            <a:pPr algn="l">
              <a:defRPr sz="2800" b="1">
                <a:solidFill>
                  <a:srgbClr val="FFFFFF"/>
                </a:solidFill>
              </a:defRPr>
            </a:pPr>
            <a:r>
              <a:t>DATA FLOW DIAGRAM</a:t>
            </a:r>
          </a:p>
        </p:txBody>
      </p:sp>
      <p:pic>
        <p:nvPicPr>
          <p:cNvPr id="3" name="Picture 2" descr="data_flow.png"/>
          <p:cNvPicPr>
            <a:picLocks noChangeAspect="1"/>
          </p:cNvPicPr>
          <p:nvPr/>
        </p:nvPicPr>
        <p:blipFill>
          <a:blip r:embed="rId2"/>
          <a:stretch>
            <a:fillRect/>
          </a:stretch>
        </p:blipFill>
        <p:spPr>
          <a:xfrm>
            <a:off x="365760" y="1097280"/>
            <a:ext cx="8412480" cy="5029200"/>
          </a:xfrm>
          <a:prstGeom prst="rect">
            <a:avLst/>
          </a:prstGeom>
        </p:spPr>
      </p:pic>
      <p:sp>
        <p:nvSpPr>
          <p:cNvPr id="4" name="TextBox 3"/>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[A2] topology.py (full data path Mars→Earth)</a:t>
            </a:r>
          </a:p>
        </p:txBody>
      </p:sp>
      <p:sp>
        <p:nvSpPr>
          <p:cNvPr id="5" name="TextBox 4"/>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6" name="TextBox 5"/>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39 / 50</a:t>
            </a:r>
          </a:p>
        </p:txBody>
      </p:sp>
    </p:spTree>
  </p:cSld>
  <p:transition spd="med" advClick="1">
    <p:cover dir="l"/>
  </p:transition>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274320"/>
            <a:ext cx="8229600" cy="548640"/>
          </a:xfrm>
          <a:prstGeom prst="rect">
            <a:avLst/>
          </a:prstGeom>
          <a:noFill/>
        </p:spPr>
        <p:txBody>
          <a:bodyPr wrap="none">
            <a:spAutoFit/>
          </a:bodyPr>
          <a:lstStyle/>
          <a:p>
            <a:pPr algn="l">
              <a:defRPr sz="2800" b="1">
                <a:solidFill>
                  <a:srgbClr val="FFFFFF"/>
                </a:solidFill>
              </a:defRPr>
            </a:pPr>
            <a:r>
              <a:t>PERFORMANCE COMPARISON</a:t>
            </a:r>
          </a:p>
        </p:txBody>
      </p:sp>
      <p:sp>
        <p:nvSpPr>
          <p:cNvPr id="3" name="TextBox 2"/>
          <p:cNvSpPr txBox="1"/>
          <p:nvPr/>
        </p:nvSpPr>
        <p:spPr>
          <a:xfrm>
            <a:off x="548640" y="731520"/>
            <a:ext cx="8229600" cy="320040"/>
          </a:xfrm>
          <a:prstGeom prst="rect">
            <a:avLst/>
          </a:prstGeom>
          <a:noFill/>
        </p:spPr>
        <p:txBody>
          <a:bodyPr wrap="none">
            <a:spAutoFit/>
          </a:bodyPr>
          <a:lstStyle/>
          <a:p>
            <a:pPr algn="l">
              <a:defRPr sz="1400">
                <a:solidFill>
                  <a:srgbClr val="00D4AA"/>
                </a:solidFill>
              </a:defRPr>
            </a:pPr>
            <a:r>
              <a:t>AETHERIX vs Current</a:t>
            </a:r>
          </a:p>
        </p:txBody>
      </p:sp>
      <p:graphicFrame>
        <p:nvGraphicFramePr>
          <p:cNvPr id="4" name="Table 3"/>
          <p:cNvGraphicFramePr>
            <a:graphicFrameLocks noGrp="1"/>
          </p:cNvGraphicFramePr>
          <p:nvPr/>
        </p:nvGraphicFramePr>
        <p:xfrm>
          <a:off x="365760" y="1143000"/>
          <a:ext cx="8412480" cy="3108960"/>
        </p:xfrm>
        <a:graphic>
          <a:graphicData uri="http://schemas.openxmlformats.org/drawingml/2006/table">
            <a:tbl>
              <a:tblPr firstRow="1" bandRow="1">
                <a:tableStyleId>{5C22544A-7EE6-4342-B048-85BDC9FD1C3A}</a:tableStyleId>
              </a:tblPr>
              <a:tblGrid>
                <a:gridCol w="2103120"/>
                <a:gridCol w="2103120"/>
                <a:gridCol w="2103120"/>
                <a:gridCol w="2103120"/>
              </a:tblGrid>
              <a:tr h="388620">
                <a:tc>
                  <a:txBody>
                    <a:bodyPr/>
                    <a:lstStyle/>
                    <a:p>
                      <a:pPr algn="ctr">
                        <a:defRPr b="1" sz="1200">
                          <a:solidFill>
                            <a:srgbClr val="FFFFFF"/>
                          </a:solidFill>
                          <a:latin typeface="Calibri"/>
                        </a:defRPr>
                      </a:pPr>
                      <a:r>
                        <a:t>Metric</a:t>
                      </a:r>
                    </a:p>
                  </a:txBody>
                  <a:tcPr anchor="ctr" marL="73152" marR="73152" marT="36576" marB="36576">
                    <a:solidFill>
                      <a:srgbClr val="2ECC71"/>
                    </a:solidFill>
                  </a:tcPr>
                </a:tc>
                <a:tc>
                  <a:txBody>
                    <a:bodyPr/>
                    <a:lstStyle/>
                    <a:p>
                      <a:pPr algn="ctr">
                        <a:defRPr b="1" sz="1200">
                          <a:solidFill>
                            <a:srgbClr val="FFFFFF"/>
                          </a:solidFill>
                          <a:latin typeface="Calibri"/>
                        </a:defRPr>
                      </a:pPr>
                      <a:r>
                        <a:t>Current (MRO)</a:t>
                      </a:r>
                    </a:p>
                  </a:txBody>
                  <a:tcPr anchor="ctr" marL="73152" marR="73152" marT="36576" marB="36576">
                    <a:solidFill>
                      <a:srgbClr val="2ECC71"/>
                    </a:solidFill>
                  </a:tcPr>
                </a:tc>
                <a:tc>
                  <a:txBody>
                    <a:bodyPr/>
                    <a:lstStyle/>
                    <a:p>
                      <a:pPr algn="ctr">
                        <a:defRPr b="1" sz="1200">
                          <a:solidFill>
                            <a:srgbClr val="FFFFFF"/>
                          </a:solidFill>
                          <a:latin typeface="Calibri"/>
                        </a:defRPr>
                      </a:pPr>
                      <a:r>
                        <a:t>AETHERIX</a:t>
                      </a:r>
                    </a:p>
                  </a:txBody>
                  <a:tcPr anchor="ctr" marL="73152" marR="73152" marT="36576" marB="36576">
                    <a:solidFill>
                      <a:srgbClr val="2ECC71"/>
                    </a:solidFill>
                  </a:tcPr>
                </a:tc>
                <a:tc>
                  <a:txBody>
                    <a:bodyPr/>
                    <a:lstStyle/>
                    <a:p>
                      <a:pPr algn="ctr">
                        <a:defRPr b="1" sz="1200">
                          <a:solidFill>
                            <a:srgbClr val="FFFFFF"/>
                          </a:solidFill>
                          <a:latin typeface="Calibri"/>
                        </a:defRPr>
                      </a:pPr>
                      <a:r>
                        <a:t>Improvement</a:t>
                      </a:r>
                    </a:p>
                  </a:txBody>
                  <a:tcPr anchor="ctr" marL="73152" marR="73152" marT="36576" marB="36576">
                    <a:solidFill>
                      <a:srgbClr val="2ECC71"/>
                    </a:solidFill>
                  </a:tcPr>
                </a:tc>
              </a:tr>
              <a:tr h="388620">
                <a:tc>
                  <a:txBody>
                    <a:bodyPr/>
                    <a:lstStyle/>
                    <a:p>
                      <a:pPr>
                        <a:defRPr sz="1100">
                          <a:solidFill>
                            <a:srgbClr val="B0B8CC"/>
                          </a:solidFill>
                          <a:latin typeface="Calibri"/>
                        </a:defRPr>
                      </a:pPr>
                      <a:r>
                        <a:t>Downlink Rate</a:t>
                      </a:r>
                    </a:p>
                  </a:txBody>
                  <a:tcPr anchor="ctr" marL="73152" marR="73152" marT="36576" marB="36576">
                    <a:solidFill>
                      <a:srgbClr val="141B2D"/>
                    </a:solidFill>
                  </a:tcPr>
                </a:tc>
                <a:tc>
                  <a:txBody>
                    <a:bodyPr/>
                    <a:lstStyle/>
                    <a:p>
                      <a:pPr>
                        <a:defRPr sz="1100">
                          <a:solidFill>
                            <a:srgbClr val="B0B8CC"/>
                          </a:solidFill>
                          <a:latin typeface="Calibri"/>
                        </a:defRPr>
                      </a:pPr>
                      <a:r>
                        <a:t>0.5-6 Mbps</a:t>
                      </a:r>
                    </a:p>
                  </a:txBody>
                  <a:tcPr anchor="ctr" marL="73152" marR="73152" marT="36576" marB="36576">
                    <a:solidFill>
                      <a:srgbClr val="141B2D"/>
                    </a:solidFill>
                  </a:tcPr>
                </a:tc>
                <a:tc>
                  <a:txBody>
                    <a:bodyPr/>
                    <a:lstStyle/>
                    <a:p>
                      <a:pPr>
                        <a:defRPr sz="1100">
                          <a:solidFill>
                            <a:srgbClr val="B0B8CC"/>
                          </a:solidFill>
                          <a:latin typeface="Calibri"/>
                        </a:defRPr>
                      </a:pPr>
                      <a:r>
                        <a:t>2-200 Mbps</a:t>
                      </a:r>
                    </a:p>
                  </a:txBody>
                  <a:tcPr anchor="ctr" marL="73152" marR="73152" marT="36576" marB="36576">
                    <a:solidFill>
                      <a:srgbClr val="141B2D"/>
                    </a:solidFill>
                  </a:tcPr>
                </a:tc>
                <a:tc>
                  <a:txBody>
                    <a:bodyPr/>
                    <a:lstStyle/>
                    <a:p>
                      <a:pPr>
                        <a:defRPr sz="1100">
                          <a:solidFill>
                            <a:srgbClr val="B0B8CC"/>
                          </a:solidFill>
                          <a:latin typeface="Calibri"/>
                        </a:defRPr>
                      </a:pPr>
                      <a:r>
                        <a:t>10-100× capability</a:t>
                      </a:r>
                    </a:p>
                  </a:txBody>
                  <a:tcPr anchor="ctr" marL="73152" marR="73152" marT="36576" marB="36576">
                    <a:solidFill>
                      <a:srgbClr val="141B2D"/>
                    </a:solidFill>
                  </a:tcPr>
                </a:tc>
              </a:tr>
              <a:tr h="388620">
                <a:tc>
                  <a:txBody>
                    <a:bodyPr/>
                    <a:lstStyle/>
                    <a:p>
                      <a:pPr>
                        <a:defRPr sz="1100">
                          <a:solidFill>
                            <a:srgbClr val="B0B8CC"/>
                          </a:solidFill>
                          <a:latin typeface="Calibri"/>
                        </a:defRPr>
                      </a:pPr>
                      <a:r>
                        <a:t>Daily Volume</a:t>
                      </a:r>
                    </a:p>
                  </a:txBody>
                  <a:tcPr anchor="ctr" marL="73152" marR="73152" marT="36576" marB="36576">
                    <a:solidFill>
                      <a:srgbClr val="182236"/>
                    </a:solidFill>
                  </a:tcPr>
                </a:tc>
                <a:tc>
                  <a:txBody>
                    <a:bodyPr/>
                    <a:lstStyle/>
                    <a:p>
                      <a:pPr>
                        <a:defRPr sz="1100">
                          <a:solidFill>
                            <a:srgbClr val="B0B8CC"/>
                          </a:solidFill>
                          <a:latin typeface="Calibri"/>
                        </a:defRPr>
                      </a:pPr>
                      <a:r>
                        <a:t>5-10 GB</a:t>
                      </a:r>
                    </a:p>
                  </a:txBody>
                  <a:tcPr anchor="ctr" marL="73152" marR="73152" marT="36576" marB="36576">
                    <a:solidFill>
                      <a:srgbClr val="182236"/>
                    </a:solidFill>
                  </a:tcPr>
                </a:tc>
                <a:tc>
                  <a:txBody>
                    <a:bodyPr/>
                    <a:lstStyle/>
                    <a:p>
                      <a:pPr>
                        <a:defRPr sz="1100">
                          <a:solidFill>
                            <a:srgbClr val="B0B8CC"/>
                          </a:solidFill>
                          <a:latin typeface="Calibri"/>
                        </a:defRPr>
                      </a:pPr>
                      <a:r>
                        <a:t>50-100 GB</a:t>
                      </a:r>
                    </a:p>
                  </a:txBody>
                  <a:tcPr anchor="ctr" marL="73152" marR="73152" marT="36576" marB="36576">
                    <a:solidFill>
                      <a:srgbClr val="182236"/>
                    </a:solidFill>
                  </a:tcPr>
                </a:tc>
                <a:tc>
                  <a:txBody>
                    <a:bodyPr/>
                    <a:lstStyle/>
                    <a:p>
                      <a:pPr>
                        <a:defRPr sz="1100">
                          <a:solidFill>
                            <a:srgbClr val="B0B8CC"/>
                          </a:solidFill>
                          <a:latin typeface="Calibri"/>
                        </a:defRPr>
                      </a:pPr>
                      <a:r>
                        <a:t>10-20× (target)</a:t>
                      </a:r>
                    </a:p>
                  </a:txBody>
                  <a:tcPr anchor="ctr" marL="73152" marR="73152" marT="36576" marB="36576">
                    <a:solidFill>
                      <a:srgbClr val="182236"/>
                    </a:solidFill>
                  </a:tcPr>
                </a:tc>
              </a:tr>
              <a:tr h="388620">
                <a:tc>
                  <a:txBody>
                    <a:bodyPr/>
                    <a:lstStyle/>
                    <a:p>
                      <a:pPr>
                        <a:defRPr sz="1100">
                          <a:solidFill>
                            <a:srgbClr val="B0B8CC"/>
                          </a:solidFill>
                          <a:latin typeface="Calibri"/>
                        </a:defRPr>
                      </a:pPr>
                      <a:r>
                        <a:t>Availability</a:t>
                      </a:r>
                    </a:p>
                  </a:txBody>
                  <a:tcPr anchor="ctr" marL="73152" marR="73152" marT="36576" marB="36576">
                    <a:solidFill>
                      <a:srgbClr val="141B2D"/>
                    </a:solidFill>
                  </a:tcPr>
                </a:tc>
                <a:tc>
                  <a:txBody>
                    <a:bodyPr/>
                    <a:lstStyle/>
                    <a:p>
                      <a:pPr>
                        <a:defRPr sz="1100">
                          <a:solidFill>
                            <a:srgbClr val="B0B8CC"/>
                          </a:solidFill>
                          <a:latin typeface="Calibri"/>
                        </a:defRPr>
                      </a:pPr>
                      <a:r>
                        <a:t>60-75%</a:t>
                      </a:r>
                    </a:p>
                  </a:txBody>
                  <a:tcPr anchor="ctr" marL="73152" marR="73152" marT="36576" marB="36576">
                    <a:solidFill>
                      <a:srgbClr val="141B2D"/>
                    </a:solidFill>
                  </a:tcPr>
                </a:tc>
                <a:tc>
                  <a:txBody>
                    <a:bodyPr/>
                    <a:lstStyle/>
                    <a:p>
                      <a:pPr>
                        <a:defRPr sz="1100">
                          <a:solidFill>
                            <a:srgbClr val="B0B8CC"/>
                          </a:solidFill>
                          <a:latin typeface="Calibri"/>
                        </a:defRPr>
                      </a:pPr>
                      <a:r>
                        <a:t>&gt;95% (tgt)</a:t>
                      </a:r>
                    </a:p>
                  </a:txBody>
                  <a:tcPr anchor="ctr" marL="73152" marR="73152" marT="36576" marB="36576">
                    <a:solidFill>
                      <a:srgbClr val="141B2D"/>
                    </a:solidFill>
                  </a:tcPr>
                </a:tc>
                <a:tc>
                  <a:txBody>
                    <a:bodyPr/>
                    <a:lstStyle/>
                    <a:p>
                      <a:pPr>
                        <a:defRPr sz="1100">
                          <a:solidFill>
                            <a:srgbClr val="B0B8CC"/>
                          </a:solidFill>
                          <a:latin typeface="Calibri"/>
                        </a:defRPr>
                      </a:pPr>
                      <a:r>
                        <a:t>+20-35%</a:t>
                      </a:r>
                    </a:p>
                  </a:txBody>
                  <a:tcPr anchor="ctr" marL="73152" marR="73152" marT="36576" marB="36576">
                    <a:solidFill>
                      <a:srgbClr val="141B2D"/>
                    </a:solidFill>
                  </a:tcPr>
                </a:tc>
              </a:tr>
              <a:tr h="388620">
                <a:tc>
                  <a:txBody>
                    <a:bodyPr/>
                    <a:lstStyle/>
                    <a:p>
                      <a:pPr>
                        <a:defRPr sz="1100">
                          <a:solidFill>
                            <a:srgbClr val="B0B8CC"/>
                          </a:solidFill>
                          <a:latin typeface="Calibri"/>
                        </a:defRPr>
                      </a:pPr>
                      <a:r>
                        <a:t>Routing</a:t>
                      </a:r>
                    </a:p>
                  </a:txBody>
                  <a:tcPr anchor="ctr" marL="73152" marR="73152" marT="36576" marB="36576">
                    <a:solidFill>
                      <a:srgbClr val="182236"/>
                    </a:solidFill>
                  </a:tcPr>
                </a:tc>
                <a:tc>
                  <a:txBody>
                    <a:bodyPr/>
                    <a:lstStyle/>
                    <a:p>
                      <a:pPr>
                        <a:defRPr sz="1100">
                          <a:solidFill>
                            <a:srgbClr val="B0B8CC"/>
                          </a:solidFill>
                          <a:latin typeface="Calibri"/>
                        </a:defRPr>
                      </a:pPr>
                      <a:r>
                        <a:t>Static (CGR)</a:t>
                      </a:r>
                    </a:p>
                  </a:txBody>
                  <a:tcPr anchor="ctr" marL="73152" marR="73152" marT="36576" marB="36576">
                    <a:solidFill>
                      <a:srgbClr val="182236"/>
                    </a:solidFill>
                  </a:tcPr>
                </a:tc>
                <a:tc>
                  <a:txBody>
                    <a:bodyPr/>
                    <a:lstStyle/>
                    <a:p>
                      <a:pPr>
                        <a:defRPr sz="1100">
                          <a:solidFill>
                            <a:srgbClr val="B0B8CC"/>
                          </a:solidFill>
                          <a:latin typeface="Calibri"/>
                        </a:defRPr>
                      </a:pPr>
                      <a:r>
                        <a:t>RL-adaptive</a:t>
                      </a:r>
                    </a:p>
                  </a:txBody>
                  <a:tcPr anchor="ctr" marL="73152" marR="73152" marT="36576" marB="36576">
                    <a:solidFill>
                      <a:srgbClr val="182236"/>
                    </a:solidFill>
                  </a:tcPr>
                </a:tc>
                <a:tc>
                  <a:txBody>
                    <a:bodyPr/>
                    <a:lstStyle/>
                    <a:p>
                      <a:pPr>
                        <a:defRPr sz="1100">
                          <a:solidFill>
                            <a:srgbClr val="B0B8CC"/>
                          </a:solidFill>
                          <a:latin typeface="Calibri"/>
                        </a:defRPr>
                      </a:pPr>
                      <a:r>
                        <a:t>Autonomous</a:t>
                      </a:r>
                    </a:p>
                  </a:txBody>
                  <a:tcPr anchor="ctr" marL="73152" marR="73152" marT="36576" marB="36576">
                    <a:solidFill>
                      <a:srgbClr val="182236"/>
                    </a:solidFill>
                  </a:tcPr>
                </a:tc>
              </a:tr>
              <a:tr h="388620">
                <a:tc>
                  <a:txBody>
                    <a:bodyPr/>
                    <a:lstStyle/>
                    <a:p>
                      <a:pPr>
                        <a:defRPr sz="1100">
                          <a:solidFill>
                            <a:srgbClr val="B0B8CC"/>
                          </a:solidFill>
                          <a:latin typeface="Calibri"/>
                        </a:defRPr>
                      </a:pPr>
                      <a:r>
                        <a:t>Security</a:t>
                      </a:r>
                    </a:p>
                  </a:txBody>
                  <a:tcPr anchor="ctr" marL="73152" marR="73152" marT="36576" marB="36576">
                    <a:solidFill>
                      <a:srgbClr val="141B2D"/>
                    </a:solidFill>
                  </a:tcPr>
                </a:tc>
                <a:tc>
                  <a:txBody>
                    <a:bodyPr/>
                    <a:lstStyle/>
                    <a:p>
                      <a:pPr>
                        <a:defRPr sz="1100">
                          <a:solidFill>
                            <a:srgbClr val="B0B8CC"/>
                          </a:solidFill>
                          <a:latin typeface="Calibri"/>
                        </a:defRPr>
                      </a:pPr>
                      <a:r>
                        <a:t>AES-256</a:t>
                      </a:r>
                    </a:p>
                  </a:txBody>
                  <a:tcPr anchor="ctr" marL="73152" marR="73152" marT="36576" marB="36576">
                    <a:solidFill>
                      <a:srgbClr val="141B2D"/>
                    </a:solidFill>
                  </a:tcPr>
                </a:tc>
                <a:tc>
                  <a:txBody>
                    <a:bodyPr/>
                    <a:lstStyle/>
                    <a:p>
                      <a:pPr>
                        <a:defRPr sz="1100">
                          <a:solidFill>
                            <a:srgbClr val="B0B8CC"/>
                          </a:solidFill>
                          <a:latin typeface="Calibri"/>
                        </a:defRPr>
                      </a:pPr>
                      <a:r>
                        <a:t>QKD + PQC</a:t>
                      </a:r>
                    </a:p>
                  </a:txBody>
                  <a:tcPr anchor="ctr" marL="73152" marR="73152" marT="36576" marB="36576">
                    <a:solidFill>
                      <a:srgbClr val="141B2D"/>
                    </a:solidFill>
                  </a:tcPr>
                </a:tc>
                <a:tc>
                  <a:txBody>
                    <a:bodyPr/>
                    <a:lstStyle/>
                    <a:p>
                      <a:pPr>
                        <a:defRPr sz="1100">
                          <a:solidFill>
                            <a:srgbClr val="B0B8CC"/>
                          </a:solidFill>
                          <a:latin typeface="Calibri"/>
                        </a:defRPr>
                      </a:pPr>
                      <a:r>
                        <a:t>Quantum-proof</a:t>
                      </a:r>
                    </a:p>
                  </a:txBody>
                  <a:tcPr anchor="ctr" marL="73152" marR="73152" marT="36576" marB="36576">
                    <a:solidFill>
                      <a:srgbClr val="141B2D"/>
                    </a:solidFill>
                  </a:tcPr>
                </a:tc>
              </a:tr>
              <a:tr h="388620">
                <a:tc>
                  <a:txBody>
                    <a:bodyPr/>
                    <a:lstStyle/>
                    <a:p>
                      <a:pPr>
                        <a:defRPr sz="1100">
                          <a:solidFill>
                            <a:srgbClr val="B0B8CC"/>
                          </a:solidFill>
                          <a:latin typeface="Calibri"/>
                        </a:defRPr>
                      </a:pPr>
                      <a:r>
                        <a:t>Scalability</a:t>
                      </a:r>
                    </a:p>
                  </a:txBody>
                  <a:tcPr anchor="ctr" marL="73152" marR="73152" marT="36576" marB="36576">
                    <a:solidFill>
                      <a:srgbClr val="182236"/>
                    </a:solidFill>
                  </a:tcPr>
                </a:tc>
                <a:tc>
                  <a:txBody>
                    <a:bodyPr/>
                    <a:lstStyle/>
                    <a:p>
                      <a:pPr>
                        <a:defRPr sz="1100">
                          <a:solidFill>
                            <a:srgbClr val="B0B8CC"/>
                          </a:solidFill>
                          <a:latin typeface="Calibri"/>
                        </a:defRPr>
                      </a:pPr>
                      <a:r>
                        <a:t>5-10 assets</a:t>
                      </a:r>
                    </a:p>
                  </a:txBody>
                  <a:tcPr anchor="ctr" marL="73152" marR="73152" marT="36576" marB="36576">
                    <a:solidFill>
                      <a:srgbClr val="182236"/>
                    </a:solidFill>
                  </a:tcPr>
                </a:tc>
                <a:tc>
                  <a:txBody>
                    <a:bodyPr/>
                    <a:lstStyle/>
                    <a:p>
                      <a:pPr>
                        <a:defRPr sz="1100">
                          <a:solidFill>
                            <a:srgbClr val="B0B8CC"/>
                          </a:solidFill>
                          <a:latin typeface="Calibri"/>
                        </a:defRPr>
                      </a:pPr>
                      <a:r>
                        <a:t>241 nodes</a:t>
                      </a:r>
                    </a:p>
                  </a:txBody>
                  <a:tcPr anchor="ctr" marL="73152" marR="73152" marT="36576" marB="36576">
                    <a:solidFill>
                      <a:srgbClr val="182236"/>
                    </a:solidFill>
                  </a:tcPr>
                </a:tc>
                <a:tc>
                  <a:txBody>
                    <a:bodyPr/>
                    <a:lstStyle/>
                    <a:p>
                      <a:pPr>
                        <a:defRPr sz="1100">
                          <a:solidFill>
                            <a:srgbClr val="B0B8CC"/>
                          </a:solidFill>
                          <a:latin typeface="Calibri"/>
                        </a:defRPr>
                      </a:pPr>
                      <a:r>
                        <a:t>24-48×</a:t>
                      </a:r>
                    </a:p>
                  </a:txBody>
                  <a:tcPr anchor="ctr" marL="73152" marR="73152" marT="36576" marB="36576">
                    <a:solidFill>
                      <a:srgbClr val="182236"/>
                    </a:solidFill>
                  </a:tcPr>
                </a:tc>
              </a:tr>
              <a:tr h="388620">
                <a:tc>
                  <a:txBody>
                    <a:bodyPr/>
                    <a:lstStyle/>
                    <a:p>
                      <a:pPr>
                        <a:defRPr sz="1100">
                          <a:solidFill>
                            <a:srgbClr val="B0B8CC"/>
                          </a:solidFill>
                          <a:latin typeface="Calibri"/>
                        </a:defRPr>
                      </a:pPr>
                      <a:r>
                        <a:t>Conjunction</a:t>
                      </a:r>
                    </a:p>
                  </a:txBody>
                  <a:tcPr anchor="ctr" marL="73152" marR="73152" marT="36576" marB="36576">
                    <a:solidFill>
                      <a:srgbClr val="141B2D"/>
                    </a:solidFill>
                  </a:tcPr>
                </a:tc>
                <a:tc>
                  <a:txBody>
                    <a:bodyPr/>
                    <a:lstStyle/>
                    <a:p>
                      <a:pPr>
                        <a:defRPr sz="1100">
                          <a:solidFill>
                            <a:srgbClr val="B0B8CC"/>
                          </a:solidFill>
                          <a:latin typeface="Calibri"/>
                        </a:defRPr>
                      </a:pPr>
                      <a:r>
                        <a:t>Blackout</a:t>
                      </a:r>
                    </a:p>
                  </a:txBody>
                  <a:tcPr anchor="ctr" marL="73152" marR="73152" marT="36576" marB="36576">
                    <a:solidFill>
                      <a:srgbClr val="141B2D"/>
                    </a:solidFill>
                  </a:tcPr>
                </a:tc>
                <a:tc>
                  <a:txBody>
                    <a:bodyPr/>
                    <a:lstStyle/>
                    <a:p>
                      <a:pPr>
                        <a:defRPr sz="1100">
                          <a:solidFill>
                            <a:srgbClr val="B0B8CC"/>
                          </a:solidFill>
                          <a:latin typeface="Calibri"/>
                        </a:defRPr>
                      </a:pPr>
                      <a:r>
                        <a:t>L4/L5 relay (target)</a:t>
                      </a:r>
                    </a:p>
                  </a:txBody>
                  <a:tcPr anchor="ctr" marL="73152" marR="73152" marT="36576" marB="36576">
                    <a:solidFill>
                      <a:srgbClr val="141B2D"/>
                    </a:solidFill>
                  </a:tcPr>
                </a:tc>
                <a:tc>
                  <a:txBody>
                    <a:bodyPr/>
                    <a:lstStyle/>
                    <a:p>
                      <a:pPr>
                        <a:defRPr sz="1100">
                          <a:solidFill>
                            <a:srgbClr val="B0B8CC"/>
                          </a:solidFill>
                          <a:latin typeface="Calibri"/>
                        </a:defRPr>
                      </a:pPr>
                      <a:r>
                        <a:t>+50-70% (target)</a:t>
                      </a:r>
                    </a:p>
                  </a:txBody>
                  <a:tcPr anchor="ctr" marL="73152" marR="73152" marT="36576" marB="36576">
                    <a:solidFill>
                      <a:srgbClr val="141B2D"/>
                    </a:solidFill>
                  </a:tcPr>
                </a:tc>
              </a:tr>
            </a:tbl>
          </a:graphicData>
        </a:graphic>
      </p:graphicFrame>
      <p:sp>
        <p:nvSpPr>
          <p:cNvPr id="5" name="TextBox 4"/>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[1] NASA MRO (0.5–6 Mbps)  ·  [A4] link_budget.py (2–200 Mbps capability)  ·  [A2] topology.py  ·  [A8] Module 4  ·  targets clearly labelled</a:t>
            </a:r>
          </a:p>
        </p:txBody>
      </p:sp>
      <p:sp>
        <p:nvSpPr>
          <p:cNvPr id="6" name="TextBox 5"/>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7" name="TextBox 6"/>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40 / 50</a:t>
            </a:r>
          </a:p>
        </p:txBody>
      </p:sp>
    </p:spTree>
  </p:cSld>
  <p:transition spd="med" advClick="1">
    <p:fade/>
  </p:transition>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PERFORMANCE COMPARISON</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2ECC71"/>
                </a:solidFill>
                <a:latin typeface="Calibri"/>
              </a:defRPr>
            </a:pPr>
            <a:r>
              <a:t>AETHERIX vs Current Systems</a:t>
            </a:r>
          </a:p>
        </p:txBody>
      </p:sp>
      <p:sp>
        <p:nvSpPr>
          <p:cNvPr id="4" name="Rectangle 3"/>
          <p:cNvSpPr/>
          <p:nvPr/>
        </p:nvSpPr>
        <p:spPr>
          <a:xfrm>
            <a:off x="640080" y="1234440"/>
            <a:ext cx="2286000" cy="38100"/>
          </a:xfrm>
          <a:prstGeom prst="rect">
            <a:avLst/>
          </a:prstGeom>
          <a:solidFill>
            <a:srgbClr val="2ECC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performance_comparison.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Model-based targets vs current MRO baseline</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[1] NASA MRO  ·  [A4] link_budget.py  ·  [A2] topology.py  ·  design targets</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41 / 50</a:t>
            </a:r>
          </a:p>
        </p:txBody>
      </p:sp>
    </p:spTree>
  </p:cSld>
  <p:transition spd="med" advClick="1">
    <p:fade/>
  </p:transition>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OPTICAL vs RF</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009EFF"/>
                </a:solidFill>
                <a:latin typeface="Calibri"/>
              </a:defRPr>
            </a:pPr>
            <a:r>
              <a:t>Link Technology Comparison</a:t>
            </a:r>
          </a:p>
        </p:txBody>
      </p:sp>
      <p:sp>
        <p:nvSpPr>
          <p:cNvPr id="4" name="Rectangle 3"/>
          <p:cNvSpPr/>
          <p:nvPr/>
        </p:nvSpPr>
        <p:spPr>
          <a:xfrm>
            <a:off x="640080" y="1234440"/>
            <a:ext cx="2286000" cy="3810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optical_vs_rf_radar.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Optical links provide dramatically higher data rates, especially at shorter ranges</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[5] CCSDS 141.0-B-1 (optical)  ·  [1] NASA MRO (RF)  ·  [A4] link_budget.py</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42 / 50</a:t>
            </a:r>
          </a:p>
        </p:txBody>
      </p:sp>
    </p:spTree>
  </p:cSld>
  <p:transition spd="med" advClick="1">
    <p:fade/>
  </p:transition>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365760"/>
            <a:ext cx="8229600" cy="548640"/>
          </a:xfrm>
          <a:prstGeom prst="rect">
            <a:avLst/>
          </a:prstGeom>
          <a:noFill/>
        </p:spPr>
        <p:txBody>
          <a:bodyPr wrap="none">
            <a:spAutoFit/>
          </a:bodyPr>
          <a:lstStyle/>
          <a:p>
            <a:pPr algn="l">
              <a:defRPr sz="2800" b="1">
                <a:solidFill>
                  <a:srgbClr val="FFFFFF"/>
                </a:solidFill>
              </a:defRPr>
            </a:pPr>
            <a:r>
              <a:t>IMPLEMENTATION</a:t>
            </a:r>
          </a:p>
        </p:txBody>
      </p:sp>
      <p:sp>
        <p:nvSpPr>
          <p:cNvPr id="3" name="TextBox 2"/>
          <p:cNvSpPr txBox="1"/>
          <p:nvPr/>
        </p:nvSpPr>
        <p:spPr>
          <a:xfrm>
            <a:off x="548640" y="868680"/>
            <a:ext cx="8229600" cy="365760"/>
          </a:xfrm>
          <a:prstGeom prst="rect">
            <a:avLst/>
          </a:prstGeom>
          <a:noFill/>
        </p:spPr>
        <p:txBody>
          <a:bodyPr wrap="none">
            <a:spAutoFit/>
          </a:bodyPr>
          <a:lstStyle/>
          <a:p>
            <a:pPr algn="l">
              <a:defRPr sz="1400">
                <a:solidFill>
                  <a:srgbClr val="00D4AA"/>
                </a:solidFill>
              </a:defRPr>
            </a:pPr>
            <a:r>
              <a:t>What We Built</a:t>
            </a:r>
          </a:p>
        </p:txBody>
      </p:sp>
      <p:sp>
        <p:nvSpPr>
          <p:cNvPr id="4" name="Rounded Rectangle 3"/>
          <p:cNvSpPr/>
          <p:nvPr/>
        </p:nvSpPr>
        <p:spPr>
          <a:xfrm>
            <a:off x="1912467" y="1417320"/>
            <a:ext cx="1920240" cy="868680"/>
          </a:xfrm>
          <a:prstGeom prst="roundRect">
            <a:avLst/>
          </a:prstGeom>
          <a:solidFill>
            <a:srgbClr val="141B2D"/>
          </a:solidFill>
          <a:ln w="12700">
            <a:solidFill>
              <a:srgbClr val="2ECC7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2ECC71"/>
                </a:solidFill>
                <a:latin typeface="Calibri"/>
              </a:defRPr>
            </a:pPr>
            <a:r>
              <a:t>25</a:t>
            </a:r>
          </a:p>
          <a:p>
            <a:pPr algn="ctr">
              <a:spcBef>
                <a:spcPts val="200"/>
              </a:spcBef>
              <a:spcAft>
                <a:spcPts val="400"/>
              </a:spcAft>
              <a:defRPr sz="1000" b="0">
                <a:solidFill>
                  <a:srgbClr val="B0B8CC"/>
                </a:solidFill>
                <a:latin typeface="Calibri"/>
              </a:defRPr>
            </a:pPr>
            <a:r>
              <a:t>Modules</a:t>
            </a:r>
          </a:p>
        </p:txBody>
      </p:sp>
      <p:sp>
        <p:nvSpPr>
          <p:cNvPr id="5" name="Rounded Rectangle 4"/>
          <p:cNvSpPr/>
          <p:nvPr/>
        </p:nvSpPr>
        <p:spPr>
          <a:xfrm>
            <a:off x="4061307" y="1417320"/>
            <a:ext cx="1920240" cy="868680"/>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009EFF"/>
                </a:solidFill>
                <a:latin typeface="Calibri"/>
              </a:defRPr>
            </a:pPr>
            <a:r>
              <a:t>643</a:t>
            </a:r>
          </a:p>
          <a:p>
            <a:pPr algn="ctr">
              <a:spcBef>
                <a:spcPts val="200"/>
              </a:spcBef>
              <a:spcAft>
                <a:spcPts val="400"/>
              </a:spcAft>
              <a:defRPr sz="1000" b="0">
                <a:solidFill>
                  <a:srgbClr val="B0B8CC"/>
                </a:solidFill>
                <a:latin typeface="Calibri"/>
              </a:defRPr>
            </a:pPr>
            <a:r>
              <a:t>Tests</a:t>
            </a:r>
          </a:p>
        </p:txBody>
      </p:sp>
      <p:sp>
        <p:nvSpPr>
          <p:cNvPr id="6" name="Rounded Rectangle 5"/>
          <p:cNvSpPr/>
          <p:nvPr/>
        </p:nvSpPr>
        <p:spPr>
          <a:xfrm>
            <a:off x="6210147" y="1417320"/>
            <a:ext cx="1920240" cy="868680"/>
          </a:xfrm>
          <a:prstGeom prst="roundRect">
            <a:avLst/>
          </a:prstGeom>
          <a:solidFill>
            <a:srgbClr val="141B2D"/>
          </a:solidFill>
          <a:ln w="12700">
            <a:solidFill>
              <a:srgbClr val="8B5CF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8B5CF6"/>
                </a:solidFill>
                <a:latin typeface="Calibri"/>
              </a:defRPr>
            </a:pPr>
            <a:r>
              <a:t>12</a:t>
            </a:r>
          </a:p>
          <a:p>
            <a:pPr algn="ctr">
              <a:spcBef>
                <a:spcPts val="200"/>
              </a:spcBef>
              <a:spcAft>
                <a:spcPts val="400"/>
              </a:spcAft>
              <a:defRPr sz="1000" b="0">
                <a:solidFill>
                  <a:srgbClr val="B0B8CC"/>
                </a:solidFill>
                <a:latin typeface="Calibri"/>
              </a:defRPr>
            </a:pPr>
            <a:r>
              <a:t>Demos</a:t>
            </a:r>
          </a:p>
        </p:txBody>
      </p:sp>
      <p:sp>
        <p:nvSpPr>
          <p:cNvPr id="7" name="Rounded Rectangle 6"/>
          <p:cNvSpPr/>
          <p:nvPr/>
        </p:nvSpPr>
        <p:spPr>
          <a:xfrm>
            <a:off x="8358987" y="1417320"/>
            <a:ext cx="1920240" cy="868680"/>
          </a:xfrm>
          <a:prstGeom prst="roundRect">
            <a:avLst/>
          </a:prstGeom>
          <a:solidFill>
            <a:srgbClr val="141B2D"/>
          </a:solidFill>
          <a:ln w="12700">
            <a:solidFill>
              <a:srgbClr val="FF8C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FF8C00"/>
                </a:solidFill>
                <a:latin typeface="Calibri"/>
              </a:defRPr>
            </a:pPr>
            <a:r>
              <a:t>5</a:t>
            </a:r>
          </a:p>
          <a:p>
            <a:pPr algn="ctr">
              <a:spcBef>
                <a:spcPts val="200"/>
              </a:spcBef>
              <a:spcAft>
                <a:spcPts val="400"/>
              </a:spcAft>
              <a:defRPr sz="1000" b="0">
                <a:solidFill>
                  <a:srgbClr val="B0B8CC"/>
                </a:solidFill>
                <a:latin typeface="Calibri"/>
              </a:defRPr>
            </a:pPr>
            <a:r>
              <a:t>Policies</a:t>
            </a:r>
          </a:p>
        </p:txBody>
      </p:sp>
      <p:sp>
        <p:nvSpPr>
          <p:cNvPr id="8" name="Rounded Rectangle 7"/>
          <p:cNvSpPr/>
          <p:nvPr/>
        </p:nvSpPr>
        <p:spPr>
          <a:xfrm>
            <a:off x="457200" y="2560320"/>
            <a:ext cx="3931920" cy="1554480"/>
          </a:xfrm>
          <a:prstGeom prst="roundRect">
            <a:avLst/>
          </a:prstGeom>
          <a:solidFill>
            <a:srgbClr val="141B2D"/>
          </a:solidFill>
          <a:ln w="12700">
            <a:solidFill>
              <a:srgbClr val="1E2A42"/>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spcAft>
                <a:spcPts val="600"/>
              </a:spcAft>
              <a:defRPr sz="1300" b="1">
                <a:solidFill>
                  <a:srgbClr val="00D4AA"/>
                </a:solidFill>
                <a:latin typeface="Calibri"/>
              </a:defRPr>
            </a:pPr>
            <a:r>
              <a:t>Core Modules</a:t>
            </a:r>
          </a:p>
          <a:p>
            <a:pPr>
              <a:defRPr sz="1100">
                <a:solidFill>
                  <a:srgbClr val="FFFFFF"/>
                </a:solidFill>
              </a:defRPr>
            </a:pPr>
            <a:r>
              <a:t>•  Link Budget</a:t>
            </a:r>
          </a:p>
          <a:p>
            <a:pPr>
              <a:defRPr sz="1100">
                <a:solidFill>
                  <a:srgbClr val="FFFFFF"/>
                </a:solidFill>
              </a:defRPr>
            </a:pPr>
            <a:r>
              <a:t>•  RL Agent</a:t>
            </a:r>
          </a:p>
          <a:p>
            <a:pPr>
              <a:defRPr sz="1100">
                <a:solidFill>
                  <a:srgbClr val="FFFFFF"/>
                </a:solidFill>
              </a:defRPr>
            </a:pPr>
            <a:r>
              <a:t>•  QKD</a:t>
            </a:r>
          </a:p>
          <a:p>
            <a:pPr>
              <a:defRPr sz="1100">
                <a:solidFill>
                  <a:srgbClr val="FFFFFF"/>
                </a:solidFill>
              </a:defRPr>
            </a:pPr>
            <a:r>
              <a:t>•  Bundle Protocol</a:t>
            </a:r>
          </a:p>
          <a:p>
            <a:pPr>
              <a:defRPr sz="1100">
                <a:solidFill>
                  <a:srgbClr val="FFFFFF"/>
                </a:solidFill>
              </a:defRPr>
            </a:pPr>
            <a:r>
              <a:t>•  Topology</a:t>
            </a:r>
          </a:p>
          <a:p>
            <a:pPr>
              <a:defRPr sz="1100">
                <a:solidFill>
                  <a:srgbClr val="FFFFFF"/>
                </a:solidFill>
              </a:defRPr>
            </a:pPr>
            <a:r>
              <a:t>•  Simulation</a:t>
            </a:r>
          </a:p>
        </p:txBody>
      </p:sp>
      <p:sp>
        <p:nvSpPr>
          <p:cNvPr id="9" name="Rounded Rectangle 8"/>
          <p:cNvSpPr/>
          <p:nvPr/>
        </p:nvSpPr>
        <p:spPr>
          <a:xfrm>
            <a:off x="4663440" y="2560320"/>
            <a:ext cx="4206240" cy="1554480"/>
          </a:xfrm>
          <a:prstGeom prst="roundRect">
            <a:avLst/>
          </a:prstGeom>
          <a:solidFill>
            <a:srgbClr val="141B2D"/>
          </a:solidFill>
          <a:ln w="12700">
            <a:solidFill>
              <a:srgbClr val="1E2A42"/>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spcAft>
                <a:spcPts val="600"/>
              </a:spcAft>
              <a:defRPr sz="1300" b="1">
                <a:solidFill>
                  <a:srgbClr val="00D4AA"/>
                </a:solidFill>
                <a:latin typeface="Calibri"/>
              </a:defRPr>
            </a:pPr>
            <a:r>
              <a:t>Standards Compliance</a:t>
            </a:r>
          </a:p>
        </p:txBody>
      </p:sp>
      <p:graphicFrame>
        <p:nvGraphicFramePr>
          <p:cNvPr id="10" name="Table 9"/>
          <p:cNvGraphicFramePr>
            <a:graphicFrameLocks noGrp="1"/>
          </p:cNvGraphicFramePr>
          <p:nvPr/>
        </p:nvGraphicFramePr>
        <p:xfrm>
          <a:off x="4754880" y="3063240"/>
          <a:ext cx="4023360" cy="1005840"/>
        </p:xfrm>
        <a:graphic>
          <a:graphicData uri="http://schemas.openxmlformats.org/drawingml/2006/table">
            <a:tbl>
              <a:tblPr firstRow="1" bandRow="1">
                <a:tableStyleId>{5C22544A-7EE6-4342-B048-85BDC9FD1C3A}</a:tableStyleId>
              </a:tblPr>
              <a:tblGrid>
                <a:gridCol w="2011680"/>
                <a:gridCol w="2011680"/>
              </a:tblGrid>
              <a:tr h="125730">
                <a:tc>
                  <a:txBody>
                    <a:bodyPr/>
                    <a:lstStyle/>
                    <a:p>
                      <a:pPr algn="ctr">
                        <a:defRPr b="1" sz="1200">
                          <a:solidFill>
                            <a:srgbClr val="FFFFFF"/>
                          </a:solidFill>
                          <a:latin typeface="Calibri"/>
                        </a:defRPr>
                      </a:pPr>
                      <a:r>
                        <a:t>Standard</a:t>
                      </a:r>
                    </a:p>
                  </a:txBody>
                  <a:tcPr anchor="ctr" marL="73152" marR="73152" marT="36576" marB="36576">
                    <a:solidFill>
                      <a:srgbClr val="009EFF"/>
                    </a:solidFill>
                  </a:tcPr>
                </a:tc>
                <a:tc>
                  <a:txBody>
                    <a:bodyPr/>
                    <a:lstStyle/>
                    <a:p>
                      <a:pPr algn="ctr">
                        <a:defRPr b="1" sz="1200">
                          <a:solidFill>
                            <a:srgbClr val="FFFFFF"/>
                          </a:solidFill>
                          <a:latin typeface="Calibri"/>
                        </a:defRPr>
                      </a:pPr>
                      <a:r>
                        <a:t>Title</a:t>
                      </a:r>
                    </a:p>
                  </a:txBody>
                  <a:tcPr anchor="ctr" marL="73152" marR="73152" marT="36576" marB="36576">
                    <a:solidFill>
                      <a:srgbClr val="009EFF"/>
                    </a:solidFill>
                  </a:tcPr>
                </a:tc>
              </a:tr>
              <a:tr h="125730">
                <a:tc>
                  <a:txBody>
                    <a:bodyPr/>
                    <a:lstStyle/>
                    <a:p>
                      <a:pPr>
                        <a:defRPr sz="1100">
                          <a:solidFill>
                            <a:srgbClr val="B0B8CC"/>
                          </a:solidFill>
                          <a:latin typeface="Calibri"/>
                        </a:defRPr>
                      </a:pPr>
                      <a:r>
                        <a:t>RFC 9171</a:t>
                      </a:r>
                    </a:p>
                  </a:txBody>
                  <a:tcPr anchor="ctr" marL="73152" marR="73152" marT="36576" marB="36576">
                    <a:solidFill>
                      <a:srgbClr val="141B2D"/>
                    </a:solidFill>
                  </a:tcPr>
                </a:tc>
                <a:tc>
                  <a:txBody>
                    <a:bodyPr/>
                    <a:lstStyle/>
                    <a:p>
                      <a:pPr>
                        <a:defRPr sz="1100">
                          <a:solidFill>
                            <a:srgbClr val="B0B8CC"/>
                          </a:solidFill>
                          <a:latin typeface="Calibri"/>
                        </a:defRPr>
                      </a:pPr>
                      <a:r>
                        <a:t>Bundle Protocol v7</a:t>
                      </a:r>
                    </a:p>
                  </a:txBody>
                  <a:tcPr anchor="ctr" marL="73152" marR="73152" marT="36576" marB="36576">
                    <a:solidFill>
                      <a:srgbClr val="141B2D"/>
                    </a:solidFill>
                  </a:tcPr>
                </a:tc>
              </a:tr>
              <a:tr h="125730">
                <a:tc>
                  <a:txBody>
                    <a:bodyPr/>
                    <a:lstStyle/>
                    <a:p>
                      <a:pPr>
                        <a:defRPr sz="1100">
                          <a:solidFill>
                            <a:srgbClr val="B0B8CC"/>
                          </a:solidFill>
                          <a:latin typeface="Calibri"/>
                        </a:defRPr>
                      </a:pPr>
                      <a:r>
                        <a:t>RFC 4838</a:t>
                      </a:r>
                    </a:p>
                  </a:txBody>
                  <a:tcPr anchor="ctr" marL="73152" marR="73152" marT="36576" marB="36576">
                    <a:solidFill>
                      <a:srgbClr val="182236"/>
                    </a:solidFill>
                  </a:tcPr>
                </a:tc>
                <a:tc>
                  <a:txBody>
                    <a:bodyPr/>
                    <a:lstStyle/>
                    <a:p>
                      <a:pPr>
                        <a:defRPr sz="1100">
                          <a:solidFill>
                            <a:srgbClr val="B0B8CC"/>
                          </a:solidFill>
                          <a:latin typeface="Calibri"/>
                        </a:defRPr>
                      </a:pPr>
                      <a:r>
                        <a:t>DTN Architecture</a:t>
                      </a:r>
                    </a:p>
                  </a:txBody>
                  <a:tcPr anchor="ctr" marL="73152" marR="73152" marT="36576" marB="36576">
                    <a:solidFill>
                      <a:srgbClr val="182236"/>
                    </a:solidFill>
                  </a:tcPr>
                </a:tc>
              </a:tr>
              <a:tr h="125730">
                <a:tc>
                  <a:txBody>
                    <a:bodyPr/>
                    <a:lstStyle/>
                    <a:p>
                      <a:pPr>
                        <a:defRPr sz="1100">
                          <a:solidFill>
                            <a:srgbClr val="B0B8CC"/>
                          </a:solidFill>
                          <a:latin typeface="Calibri"/>
                        </a:defRPr>
                      </a:pPr>
                      <a:r>
                        <a:t>RFC 5326</a:t>
                      </a:r>
                    </a:p>
                  </a:txBody>
                  <a:tcPr anchor="ctr" marL="73152" marR="73152" marT="36576" marB="36576">
                    <a:solidFill>
                      <a:srgbClr val="141B2D"/>
                    </a:solidFill>
                  </a:tcPr>
                </a:tc>
                <a:tc>
                  <a:txBody>
                    <a:bodyPr/>
                    <a:lstStyle/>
                    <a:p>
                      <a:pPr>
                        <a:defRPr sz="1100">
                          <a:solidFill>
                            <a:srgbClr val="B0B8CC"/>
                          </a:solidFill>
                          <a:latin typeface="Calibri"/>
                        </a:defRPr>
                      </a:pPr>
                      <a:r>
                        <a:t>LTP (deep space)</a:t>
                      </a:r>
                    </a:p>
                  </a:txBody>
                  <a:tcPr anchor="ctr" marL="73152" marR="73152" marT="36576" marB="36576">
                    <a:solidFill>
                      <a:srgbClr val="141B2D"/>
                    </a:solidFill>
                  </a:tcPr>
                </a:tc>
              </a:tr>
              <a:tr h="125730">
                <a:tc>
                  <a:txBody>
                    <a:bodyPr/>
                    <a:lstStyle/>
                    <a:p>
                      <a:pPr>
                        <a:defRPr sz="1100">
                          <a:solidFill>
                            <a:srgbClr val="B0B8CC"/>
                          </a:solidFill>
                          <a:latin typeface="Calibri"/>
                        </a:defRPr>
                      </a:pPr>
                      <a:r>
                        <a:t>RFC 9172</a:t>
                      </a:r>
                    </a:p>
                  </a:txBody>
                  <a:tcPr anchor="ctr" marL="73152" marR="73152" marT="36576" marB="36576">
                    <a:solidFill>
                      <a:srgbClr val="182236"/>
                    </a:solidFill>
                  </a:tcPr>
                </a:tc>
                <a:tc>
                  <a:txBody>
                    <a:bodyPr/>
                    <a:lstStyle/>
                    <a:p>
                      <a:pPr>
                        <a:defRPr sz="1100">
                          <a:solidFill>
                            <a:srgbClr val="B0B8CC"/>
                          </a:solidFill>
                          <a:latin typeface="Calibri"/>
                        </a:defRPr>
                      </a:pPr>
                      <a:r>
                        <a:t>BPSec (security)</a:t>
                      </a:r>
                    </a:p>
                  </a:txBody>
                  <a:tcPr anchor="ctr" marL="73152" marR="73152" marT="36576" marB="36576">
                    <a:solidFill>
                      <a:srgbClr val="182236"/>
                    </a:solidFill>
                  </a:tcPr>
                </a:tc>
              </a:tr>
              <a:tr h="125730">
                <a:tc>
                  <a:txBody>
                    <a:bodyPr/>
                    <a:lstStyle/>
                    <a:p>
                      <a:pPr>
                        <a:defRPr sz="1100">
                          <a:solidFill>
                            <a:srgbClr val="B0B8CC"/>
                          </a:solidFill>
                          <a:latin typeface="Calibri"/>
                        </a:defRPr>
                      </a:pPr>
                      <a:r>
                        <a:t>CCSDS 734.2-B-1</a:t>
                      </a:r>
                    </a:p>
                  </a:txBody>
                  <a:tcPr anchor="ctr" marL="73152" marR="73152" marT="36576" marB="36576">
                    <a:solidFill>
                      <a:srgbClr val="141B2D"/>
                    </a:solidFill>
                  </a:tcPr>
                </a:tc>
                <a:tc>
                  <a:txBody>
                    <a:bodyPr/>
                    <a:lstStyle/>
                    <a:p>
                      <a:pPr>
                        <a:defRPr sz="1100">
                          <a:solidFill>
                            <a:srgbClr val="B0B8CC"/>
                          </a:solidFill>
                          <a:latin typeface="Calibri"/>
                        </a:defRPr>
                      </a:pPr>
                      <a:r>
                        <a:t>CCSDS Bundle Protocol</a:t>
                      </a:r>
                    </a:p>
                  </a:txBody>
                  <a:tcPr anchor="ctr" marL="73152" marR="73152" marT="36576" marB="36576">
                    <a:solidFill>
                      <a:srgbClr val="141B2D"/>
                    </a:solidFill>
                  </a:tcPr>
                </a:tc>
              </a:tr>
              <a:tr h="125730">
                <a:tc>
                  <a:txBody>
                    <a:bodyPr/>
                    <a:lstStyle/>
                    <a:p>
                      <a:pPr>
                        <a:defRPr sz="1100">
                          <a:solidFill>
                            <a:srgbClr val="B0B8CC"/>
                          </a:solidFill>
                          <a:latin typeface="Calibri"/>
                        </a:defRPr>
                      </a:pPr>
                      <a:r>
                        <a:t>CCSDS 734.3-B-1</a:t>
                      </a:r>
                    </a:p>
                  </a:txBody>
                  <a:tcPr anchor="ctr" marL="73152" marR="73152" marT="36576" marB="36576">
                    <a:solidFill>
                      <a:srgbClr val="182236"/>
                    </a:solidFill>
                  </a:tcPr>
                </a:tc>
                <a:tc>
                  <a:txBody>
                    <a:bodyPr/>
                    <a:lstStyle/>
                    <a:p>
                      <a:pPr>
                        <a:defRPr sz="1100">
                          <a:solidFill>
                            <a:srgbClr val="B0B8CC"/>
                          </a:solidFill>
                          <a:latin typeface="Calibri"/>
                        </a:defRPr>
                      </a:pPr>
                      <a:r>
                        <a:t>SABR (contact routing)</a:t>
                      </a:r>
                    </a:p>
                  </a:txBody>
                  <a:tcPr anchor="ctr" marL="73152" marR="73152" marT="36576" marB="36576">
                    <a:solidFill>
                      <a:srgbClr val="182236"/>
                    </a:solidFill>
                  </a:tcPr>
                </a:tc>
              </a:tr>
              <a:tr h="125730">
                <a:tc>
                  <a:txBody>
                    <a:bodyPr/>
                    <a:lstStyle/>
                    <a:p>
                      <a:pPr>
                        <a:defRPr sz="1100">
                          <a:solidFill>
                            <a:srgbClr val="B0B8CC"/>
                          </a:solidFill>
                          <a:latin typeface="Calibri"/>
                        </a:defRPr>
                      </a:pPr>
                      <a:r>
                        <a:t>CCSDS 141.0-B-1</a:t>
                      </a:r>
                    </a:p>
                  </a:txBody>
                  <a:tcPr anchor="ctr" marL="73152" marR="73152" marT="36576" marB="36576">
                    <a:solidFill>
                      <a:srgbClr val="141B2D"/>
                    </a:solidFill>
                  </a:tcPr>
                </a:tc>
                <a:tc>
                  <a:txBody>
                    <a:bodyPr/>
                    <a:lstStyle/>
                    <a:p>
                      <a:pPr>
                        <a:defRPr sz="1100">
                          <a:solidFill>
                            <a:srgbClr val="B0B8CC"/>
                          </a:solidFill>
                          <a:latin typeface="Calibri"/>
                        </a:defRPr>
                      </a:pPr>
                      <a:r>
                        <a:t>Optical comms phys.</a:t>
                      </a:r>
                    </a:p>
                  </a:txBody>
                  <a:tcPr anchor="ctr" marL="73152" marR="73152" marT="36576" marB="36576">
                    <a:solidFill>
                      <a:srgbClr val="141B2D"/>
                    </a:solidFill>
                  </a:tcPr>
                </a:tc>
              </a:tr>
            </a:tbl>
          </a:graphicData>
        </a:graphic>
      </p:graphicFrame>
      <p:sp>
        <p:nvSpPr>
          <p:cNvPr id="11" name="TextBox 10"/>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[9][10][11][12] IETF RFCs  ·  [2][5] CCSDS standards  ·  [A1]–[A8] AETHERIX modules</a:t>
            </a:r>
          </a:p>
        </p:txBody>
      </p:sp>
      <p:sp>
        <p:nvSpPr>
          <p:cNvPr id="12" name="TextBox 11"/>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13" name="TextBox 12"/>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43 / 50</a:t>
            </a:r>
          </a:p>
        </p:txBody>
      </p:sp>
    </p:spTree>
  </p:cSld>
  <p:transition spd="med" advClick="1">
    <p:push dir="l"/>
  </p:transition>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BANDWIDTH EVOLUTION</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00D4AA"/>
                </a:solidFill>
                <a:latin typeface="Calibri"/>
              </a:defRPr>
            </a:pPr>
            <a:r>
              <a:t>Deep-Space Communications Timeline</a:t>
            </a:r>
          </a:p>
        </p:txBody>
      </p:sp>
      <p:sp>
        <p:nvSpPr>
          <p:cNvPr id="4" name="Rectangle 3"/>
          <p:cNvSpPr/>
          <p:nvPr/>
        </p:nvSpPr>
        <p:spPr>
          <a:xfrm>
            <a:off x="640080" y="1234440"/>
            <a:ext cx="2286000" cy="38100"/>
          </a:xfrm>
          <a:prstGeom prst="rect">
            <a:avLst/>
          </a:prstGeom>
          <a:solidFill>
            <a:srgbClr val="00D4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bandwidth_evolution.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Optical communications represent the next leap in deep-space data rates</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[1] NASA (historical)  ·  [4] NASA DSOC/Psyche 2023</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44 / 50</a:t>
            </a:r>
          </a:p>
        </p:txBody>
      </p:sp>
    </p:spTree>
  </p:cSld>
  <p:transition spd="med" advClick="1">
    <p:fade/>
  </p:transition>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640080" y="274320"/>
            <a:ext cx="10058400" cy="640080"/>
          </a:xfrm>
          <a:prstGeom prst="rect">
            <a:avLst/>
          </a:prstGeom>
          <a:noFill/>
        </p:spPr>
        <p:txBody>
          <a:bodyPr wrap="square">
            <a:spAutoFit/>
          </a:bodyPr>
          <a:lstStyle/>
          <a:p>
            <a:pPr algn="l">
              <a:defRPr sz="3200" b="1">
                <a:solidFill>
                  <a:srgbClr val="FFFFFF"/>
                </a:solidFill>
                <a:latin typeface="Calibri"/>
              </a:defRPr>
            </a:pPr>
            <a:r>
              <a:t>MISSION TIMELINE</a:t>
            </a:r>
          </a:p>
        </p:txBody>
      </p:sp>
      <p:sp>
        <p:nvSpPr>
          <p:cNvPr id="3" name="TextBox 2"/>
          <p:cNvSpPr txBox="1"/>
          <p:nvPr/>
        </p:nvSpPr>
        <p:spPr>
          <a:xfrm>
            <a:off x="640080" y="822960"/>
            <a:ext cx="10058400" cy="365760"/>
          </a:xfrm>
          <a:prstGeom prst="rect">
            <a:avLst/>
          </a:prstGeom>
          <a:noFill/>
        </p:spPr>
        <p:txBody>
          <a:bodyPr wrap="square">
            <a:spAutoFit/>
          </a:bodyPr>
          <a:lstStyle/>
          <a:p>
            <a:pPr algn="l">
              <a:defRPr sz="1600" b="0">
                <a:solidFill>
                  <a:srgbClr val="2ECC71"/>
                </a:solidFill>
                <a:latin typeface="Calibri"/>
              </a:defRPr>
            </a:pPr>
            <a:r>
              <a:t>Deployment Roadmap</a:t>
            </a:r>
          </a:p>
        </p:txBody>
      </p:sp>
      <p:sp>
        <p:nvSpPr>
          <p:cNvPr id="4" name="Rectangle 3"/>
          <p:cNvSpPr/>
          <p:nvPr/>
        </p:nvSpPr>
        <p:spPr>
          <a:xfrm>
            <a:off x="640080" y="1234440"/>
            <a:ext cx="2286000" cy="38100"/>
          </a:xfrm>
          <a:prstGeom prst="rect">
            <a:avLst/>
          </a:prstGeom>
          <a:solidFill>
            <a:srgbClr val="2ECC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mission_timeline.png"/>
          <p:cNvPicPr>
            <a:picLocks noChangeAspect="1"/>
          </p:cNvPicPr>
          <p:nvPr/>
        </p:nvPicPr>
        <p:blipFill>
          <a:blip r:embed="rId2"/>
          <a:stretch>
            <a:fillRect/>
          </a:stretch>
        </p:blipFill>
        <p:spPr>
          <a:xfrm>
            <a:off x="640080" y="1371600"/>
            <a:ext cx="6400800" cy="4114800"/>
          </a:xfrm>
          <a:prstGeom prst="rect">
            <a:avLst/>
          </a:prstGeom>
        </p:spPr>
      </p:pic>
      <p:sp>
        <p:nvSpPr>
          <p:cNvPr id="6" name="TextBox 5"/>
          <p:cNvSpPr txBox="1"/>
          <p:nvPr/>
        </p:nvSpPr>
        <p:spPr>
          <a:xfrm>
            <a:off x="640080" y="5669280"/>
            <a:ext cx="10058400" cy="274320"/>
          </a:xfrm>
          <a:prstGeom prst="rect">
            <a:avLst/>
          </a:prstGeom>
          <a:noFill/>
        </p:spPr>
        <p:txBody>
          <a:bodyPr wrap="square">
            <a:spAutoFit/>
          </a:bodyPr>
          <a:lstStyle/>
          <a:p>
            <a:pPr algn="ctr">
              <a:defRPr sz="1000" b="0">
                <a:solidFill>
                  <a:srgbClr val="6B7B96"/>
                </a:solidFill>
                <a:latin typeface="Calibri"/>
              </a:defRPr>
            </a:pPr>
            <a:r>
              <a:t>Phases 1-4 are complete — Phase 5 targets ns-3 integration</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[A1]–[A8] AETHERIX modules  ·  [4] NASA DSOC heritage</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45 / 50</a:t>
            </a:r>
          </a:p>
        </p:txBody>
      </p:sp>
    </p:spTree>
  </p:cSld>
  <p:transition spd="med" advClick="1">
    <p:fade/>
  </p:transition>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365760"/>
            <a:ext cx="8229600" cy="548640"/>
          </a:xfrm>
          <a:prstGeom prst="rect">
            <a:avLst/>
          </a:prstGeom>
          <a:noFill/>
        </p:spPr>
        <p:txBody>
          <a:bodyPr wrap="none">
            <a:spAutoFit/>
          </a:bodyPr>
          <a:lstStyle/>
          <a:p>
            <a:pPr algn="l">
              <a:defRPr sz="2800" b="1">
                <a:solidFill>
                  <a:srgbClr val="FFFFFF"/>
                </a:solidFill>
              </a:defRPr>
            </a:pPr>
            <a:r>
              <a:t>ROADMAP</a:t>
            </a:r>
          </a:p>
        </p:txBody>
      </p:sp>
      <p:sp>
        <p:nvSpPr>
          <p:cNvPr id="3" name="TextBox 2"/>
          <p:cNvSpPr txBox="1"/>
          <p:nvPr/>
        </p:nvSpPr>
        <p:spPr>
          <a:xfrm>
            <a:off x="548640" y="868680"/>
            <a:ext cx="8229600" cy="365760"/>
          </a:xfrm>
          <a:prstGeom prst="rect">
            <a:avLst/>
          </a:prstGeom>
          <a:noFill/>
        </p:spPr>
        <p:txBody>
          <a:bodyPr wrap="none">
            <a:spAutoFit/>
          </a:bodyPr>
          <a:lstStyle/>
          <a:p>
            <a:pPr algn="l">
              <a:defRPr sz="1400">
                <a:solidFill>
                  <a:srgbClr val="00D4AA"/>
                </a:solidFill>
              </a:defRPr>
            </a:pPr>
            <a:r>
              <a:t>From Demo to Deployment</a:t>
            </a:r>
          </a:p>
        </p:txBody>
      </p:sp>
      <p:sp>
        <p:nvSpPr>
          <p:cNvPr id="4" name="Rounded Rectangle 3"/>
          <p:cNvSpPr/>
          <p:nvPr/>
        </p:nvSpPr>
        <p:spPr>
          <a:xfrm>
            <a:off x="457200" y="1417320"/>
            <a:ext cx="4206240" cy="640080"/>
          </a:xfrm>
          <a:prstGeom prst="roundRect">
            <a:avLst/>
          </a:prstGeom>
          <a:solidFill>
            <a:srgbClr val="141B2D"/>
          </a:solidFill>
          <a:ln w="25400">
            <a:solidFill>
              <a:srgbClr val="2ECC71"/>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200" b="1">
                <a:solidFill>
                  <a:srgbClr val="2ECC71"/>
                </a:solidFill>
                <a:latin typeface="Calibri"/>
              </a:defRPr>
            </a:pPr>
            <a:r>
              <a:t>Phase 1-4  ✓ Complete</a:t>
            </a:r>
          </a:p>
          <a:p>
            <a:pPr>
              <a:defRPr sz="900">
                <a:solidFill>
                  <a:srgbClr val="B0B8CC"/>
                </a:solidFill>
              </a:defRPr>
            </a:pPr>
            <a:r>
              <a:t>Topology • RL • QKD • Web UI • 643 tests</a:t>
            </a:r>
          </a:p>
        </p:txBody>
      </p:sp>
      <p:sp>
        <p:nvSpPr>
          <p:cNvPr id="5" name="Rectangle 4"/>
          <p:cNvSpPr/>
          <p:nvPr/>
        </p:nvSpPr>
        <p:spPr>
          <a:xfrm>
            <a:off x="365760" y="365760"/>
            <a:ext cx="73152" cy="182880"/>
          </a:xfrm>
          <a:prstGeom prst="rect">
            <a:avLst/>
          </a:prstGeom>
          <a:solidFill>
            <a:srgbClr val="2ECC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457200" y="2194560"/>
            <a:ext cx="4206240" cy="640080"/>
          </a:xfrm>
          <a:prstGeom prst="roundRect">
            <a:avLst/>
          </a:prstGeom>
          <a:solidFill>
            <a:srgbClr val="141B2D"/>
          </a:solidFill>
          <a:ln w="254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200" b="1">
                <a:solidFill>
                  <a:srgbClr val="009EFF"/>
                </a:solidFill>
                <a:latin typeface="Calibri"/>
              </a:defRPr>
            </a:pPr>
            <a:r>
              <a:t>Phase 5  Network Sim</a:t>
            </a:r>
          </a:p>
          <a:p>
            <a:pPr>
              <a:defRPr sz="900">
                <a:solidFill>
                  <a:srgbClr val="B0B8CC"/>
                </a:solidFill>
              </a:defRPr>
            </a:pPr>
            <a:r>
              <a:t>ns-3 integration, realistic channel models</a:t>
            </a:r>
          </a:p>
        </p:txBody>
      </p:sp>
      <p:sp>
        <p:nvSpPr>
          <p:cNvPr id="7" name="Rectangle 6"/>
          <p:cNvSpPr/>
          <p:nvPr/>
        </p:nvSpPr>
        <p:spPr>
          <a:xfrm>
            <a:off x="365760" y="365760"/>
            <a:ext cx="73152" cy="182880"/>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57200" y="2971800"/>
            <a:ext cx="4206240" cy="640080"/>
          </a:xfrm>
          <a:prstGeom prst="roundRect">
            <a:avLst/>
          </a:prstGeom>
          <a:solidFill>
            <a:srgbClr val="141B2D"/>
          </a:solidFill>
          <a:ln w="25400">
            <a:solidFill>
              <a:srgbClr val="8B5CF6"/>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200" b="1">
                <a:solidFill>
                  <a:srgbClr val="8B5CF6"/>
                </a:solidFill>
                <a:latin typeface="Calibri"/>
              </a:defRPr>
            </a:pPr>
            <a:r>
              <a:t>Phase 6  Production</a:t>
            </a:r>
          </a:p>
          <a:p>
            <a:pPr>
              <a:defRPr sz="900">
                <a:solidFill>
                  <a:srgbClr val="B0B8CC"/>
                </a:solidFill>
              </a:defRPr>
            </a:pPr>
            <a:r>
              <a:t>DQN agent, ION-DTN stack, hardware-in-loop</a:t>
            </a:r>
          </a:p>
        </p:txBody>
      </p:sp>
      <p:sp>
        <p:nvSpPr>
          <p:cNvPr id="9" name="Rectangle 8"/>
          <p:cNvSpPr/>
          <p:nvPr/>
        </p:nvSpPr>
        <p:spPr>
          <a:xfrm>
            <a:off x="365760" y="365760"/>
            <a:ext cx="73152" cy="182880"/>
          </a:xfrm>
          <a:prstGeom prst="rect">
            <a:avLst/>
          </a:prstGeom>
          <a:solidFill>
            <a:srgbClr val="8B5C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57200" y="3749040"/>
            <a:ext cx="4206240" cy="640080"/>
          </a:xfrm>
          <a:prstGeom prst="roundRect">
            <a:avLst/>
          </a:prstGeom>
          <a:solidFill>
            <a:srgbClr val="141B2D"/>
          </a:solidFill>
          <a:ln w="25400">
            <a:solidFill>
              <a:srgbClr val="FF8C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defRPr sz="1200" b="1">
                <a:solidFill>
                  <a:srgbClr val="FF8C00"/>
                </a:solidFill>
                <a:latin typeface="Calibri"/>
              </a:defRPr>
            </a:pPr>
            <a:r>
              <a:t>Phase 7  Hardware</a:t>
            </a:r>
          </a:p>
          <a:p>
            <a:pPr>
              <a:defRPr sz="900">
                <a:solidFill>
                  <a:srgbClr val="B0B8CC"/>
                </a:solidFill>
              </a:defRPr>
            </a:pPr>
            <a:r>
              <a:t>SDR prototyping, optical ground station demo</a:t>
            </a:r>
          </a:p>
        </p:txBody>
      </p:sp>
      <p:sp>
        <p:nvSpPr>
          <p:cNvPr id="11" name="Rectangle 10"/>
          <p:cNvSpPr/>
          <p:nvPr/>
        </p:nvSpPr>
        <p:spPr>
          <a:xfrm>
            <a:off x="365760" y="365760"/>
            <a:ext cx="73152" cy="182880"/>
          </a:xfrm>
          <a:prstGeom prst="rect">
            <a:avLst/>
          </a:prstGeom>
          <a:solidFill>
            <a:srgbClr val="FF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[A1]–[A8] AETHERIX source modules  ·  [4] NASA DSOC (Psyche) heritage  ·  DQN/ns-3/ION-DTN on production roadmap</a:t>
            </a:r>
          </a:p>
        </p:txBody>
      </p:sp>
      <p:sp>
        <p:nvSpPr>
          <p:cNvPr id="13" name="TextBox 12"/>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14" name="TextBox 13"/>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46 / 50</a:t>
            </a:r>
          </a:p>
        </p:txBody>
      </p:sp>
    </p:spTree>
  </p:cSld>
  <p:transition spd="med" advClick="1">
    <p:wipe dir="d"/>
  </p:transition>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365760"/>
            <a:ext cx="8229600" cy="548640"/>
          </a:xfrm>
          <a:prstGeom prst="rect">
            <a:avLst/>
          </a:prstGeom>
          <a:noFill/>
        </p:spPr>
        <p:txBody>
          <a:bodyPr wrap="none">
            <a:spAutoFit/>
          </a:bodyPr>
          <a:lstStyle/>
          <a:p>
            <a:pPr algn="l">
              <a:defRPr sz="2800" b="1">
                <a:solidFill>
                  <a:srgbClr val="FFFFFF"/>
                </a:solidFill>
              </a:defRPr>
            </a:pPr>
            <a:r>
              <a:t>CONCLUSION</a:t>
            </a:r>
          </a:p>
        </p:txBody>
      </p:sp>
      <p:sp>
        <p:nvSpPr>
          <p:cNvPr id="3" name="TextBox 2"/>
          <p:cNvSpPr txBox="1"/>
          <p:nvPr/>
        </p:nvSpPr>
        <p:spPr>
          <a:xfrm>
            <a:off x="548640" y="868680"/>
            <a:ext cx="8229600" cy="365760"/>
          </a:xfrm>
          <a:prstGeom prst="rect">
            <a:avLst/>
          </a:prstGeom>
          <a:noFill/>
        </p:spPr>
        <p:txBody>
          <a:bodyPr wrap="none">
            <a:spAutoFit/>
          </a:bodyPr>
          <a:lstStyle/>
          <a:p>
            <a:pPr algn="l">
              <a:defRPr sz="1400">
                <a:solidFill>
                  <a:srgbClr val="00D4AA"/>
                </a:solidFill>
              </a:defRPr>
            </a:pPr>
            <a:r>
              <a:t>AETHERIX Delivers</a:t>
            </a:r>
          </a:p>
        </p:txBody>
      </p:sp>
      <p:sp>
        <p:nvSpPr>
          <p:cNvPr id="4" name="Rounded Rectangle 3"/>
          <p:cNvSpPr/>
          <p:nvPr/>
        </p:nvSpPr>
        <p:spPr>
          <a:xfrm>
            <a:off x="457200" y="1463040"/>
            <a:ext cx="3931920" cy="1554480"/>
          </a:xfrm>
          <a:prstGeom prst="roundRect">
            <a:avLst/>
          </a:prstGeom>
          <a:solidFill>
            <a:srgbClr val="141B2D"/>
          </a:solidFill>
          <a:ln w="31750">
            <a:solidFill>
              <a:srgbClr val="FF4D4D"/>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spcAft>
                <a:spcPts val="800"/>
              </a:spcAft>
              <a:defRPr sz="1400" b="1">
                <a:solidFill>
                  <a:srgbClr val="FF4D4D"/>
                </a:solidFill>
                <a:latin typeface="Calibri"/>
              </a:defRPr>
            </a:pPr>
            <a:r>
              <a:t>Problem Solved</a:t>
            </a:r>
          </a:p>
          <a:p>
            <a:pPr>
              <a:defRPr sz="1200">
                <a:solidFill>
                  <a:srgbClr val="FFFFFF"/>
                </a:solidFill>
              </a:defRPr>
            </a:pPr>
            <a:r>
              <a:t>TCP/IP can’t work at interplanetary distances</a:t>
            </a:r>
          </a:p>
        </p:txBody>
      </p:sp>
      <p:sp>
        <p:nvSpPr>
          <p:cNvPr id="5" name="Rounded Rectangle 4"/>
          <p:cNvSpPr/>
          <p:nvPr/>
        </p:nvSpPr>
        <p:spPr>
          <a:xfrm>
            <a:off x="4754880" y="1463040"/>
            <a:ext cx="3931920" cy="1554480"/>
          </a:xfrm>
          <a:prstGeom prst="roundRect">
            <a:avLst/>
          </a:prstGeom>
          <a:solidFill>
            <a:srgbClr val="141B2D"/>
          </a:solidFill>
          <a:ln w="31750">
            <a:solidFill>
              <a:srgbClr val="2ECC71"/>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1440" bIns="91440"/>
          <a:lstStyle/>
          <a:p>
            <a:pPr algn="ctr">
              <a:spcAft>
                <a:spcPts val="800"/>
              </a:spcAft>
              <a:defRPr sz="1400" b="1">
                <a:solidFill>
                  <a:srgbClr val="2ECC71"/>
                </a:solidFill>
                <a:latin typeface="Calibri"/>
              </a:defRPr>
            </a:pPr>
            <a:r>
              <a:t>What We Built</a:t>
            </a:r>
          </a:p>
          <a:p>
            <a:pPr>
              <a:defRPr sz="1200">
                <a:solidFill>
                  <a:srgbClr val="FFFFFF"/>
                </a:solidFill>
              </a:defRPr>
            </a:pPr>
            <a:r>
              <a:t>BPv7 • RL Routing • QKD • Optical/RF Hybrid</a:t>
            </a:r>
          </a:p>
        </p:txBody>
      </p:sp>
      <p:sp>
        <p:nvSpPr>
          <p:cNvPr id="6" name="Rounded Rectangle 5"/>
          <p:cNvSpPr/>
          <p:nvPr/>
        </p:nvSpPr>
        <p:spPr>
          <a:xfrm>
            <a:off x="1912467" y="3383280"/>
            <a:ext cx="1920240" cy="1005840"/>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009EFF"/>
                </a:solidFill>
                <a:latin typeface="Calibri"/>
              </a:defRPr>
            </a:pPr>
            <a:r>
              <a:t>10-100×</a:t>
            </a:r>
          </a:p>
          <a:p>
            <a:pPr algn="ctr">
              <a:spcBef>
                <a:spcPts val="200"/>
              </a:spcBef>
              <a:spcAft>
                <a:spcPts val="400"/>
              </a:spcAft>
              <a:defRPr sz="1000" b="0">
                <a:solidFill>
                  <a:srgbClr val="B0B8CC"/>
                </a:solidFill>
                <a:latin typeface="Calibri"/>
              </a:defRPr>
            </a:pPr>
            <a:r>
              <a:t>Target Speedup ♦</a:t>
            </a:r>
          </a:p>
        </p:txBody>
      </p:sp>
      <p:sp>
        <p:nvSpPr>
          <p:cNvPr id="7" name="Rounded Rectangle 6"/>
          <p:cNvSpPr/>
          <p:nvPr/>
        </p:nvSpPr>
        <p:spPr>
          <a:xfrm>
            <a:off x="4061307" y="3383280"/>
            <a:ext cx="1920240" cy="1005840"/>
          </a:xfrm>
          <a:prstGeom prst="roundRect">
            <a:avLst/>
          </a:prstGeom>
          <a:solidFill>
            <a:srgbClr val="141B2D"/>
          </a:solidFill>
          <a:ln w="12700">
            <a:solidFill>
              <a:srgbClr val="2ECC7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2ECC71"/>
                </a:solidFill>
                <a:latin typeface="Calibri"/>
              </a:defRPr>
            </a:pPr>
            <a:r>
              <a:t>&gt;95%</a:t>
            </a:r>
          </a:p>
          <a:p>
            <a:pPr algn="ctr">
              <a:spcBef>
                <a:spcPts val="200"/>
              </a:spcBef>
              <a:spcAft>
                <a:spcPts val="400"/>
              </a:spcAft>
              <a:defRPr sz="1000" b="0">
                <a:solidFill>
                  <a:srgbClr val="B0B8CC"/>
                </a:solidFill>
                <a:latin typeface="Calibri"/>
              </a:defRPr>
            </a:pPr>
            <a:r>
              <a:t>Availability (target)</a:t>
            </a:r>
          </a:p>
        </p:txBody>
      </p:sp>
      <p:sp>
        <p:nvSpPr>
          <p:cNvPr id="8" name="Rounded Rectangle 7"/>
          <p:cNvSpPr/>
          <p:nvPr/>
        </p:nvSpPr>
        <p:spPr>
          <a:xfrm>
            <a:off x="6210147" y="3383280"/>
            <a:ext cx="1920240" cy="1005840"/>
          </a:xfrm>
          <a:prstGeom prst="roundRect">
            <a:avLst/>
          </a:prstGeom>
          <a:solidFill>
            <a:srgbClr val="141B2D"/>
          </a:solidFill>
          <a:ln w="12700">
            <a:solidFill>
              <a:srgbClr val="8B5CF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8B5CF6"/>
                </a:solidFill>
                <a:latin typeface="Calibri"/>
              </a:defRPr>
            </a:pPr>
            <a:r>
              <a:t>RL</a:t>
            </a:r>
          </a:p>
          <a:p>
            <a:pPr algn="ctr">
              <a:spcBef>
                <a:spcPts val="200"/>
              </a:spcBef>
              <a:spcAft>
                <a:spcPts val="400"/>
              </a:spcAft>
              <a:defRPr sz="1000" b="0">
                <a:solidFill>
                  <a:srgbClr val="B0B8CC"/>
                </a:solidFill>
                <a:latin typeface="Calibri"/>
              </a:defRPr>
            </a:pPr>
            <a:r>
              <a:t>Adaptive Routing ✓</a:t>
            </a:r>
          </a:p>
        </p:txBody>
      </p:sp>
      <p:sp>
        <p:nvSpPr>
          <p:cNvPr id="9" name="Rounded Rectangle 8"/>
          <p:cNvSpPr/>
          <p:nvPr/>
        </p:nvSpPr>
        <p:spPr>
          <a:xfrm>
            <a:off x="8358987" y="3383280"/>
            <a:ext cx="1920240" cy="1005840"/>
          </a:xfrm>
          <a:prstGeom prst="roundRect">
            <a:avLst/>
          </a:prstGeom>
          <a:solidFill>
            <a:srgbClr val="141B2D"/>
          </a:solidFill>
          <a:ln w="12700">
            <a:solidFill>
              <a:srgbClr val="FF8C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FF8C00"/>
                </a:solidFill>
                <a:latin typeface="Calibri"/>
              </a:defRPr>
            </a:pPr>
            <a:r>
              <a:t>QKD</a:t>
            </a:r>
          </a:p>
          <a:p>
            <a:pPr algn="ctr">
              <a:spcBef>
                <a:spcPts val="200"/>
              </a:spcBef>
              <a:spcAft>
                <a:spcPts val="400"/>
              </a:spcAft>
              <a:defRPr sz="1000" b="0">
                <a:solidFill>
                  <a:srgbClr val="B0B8CC"/>
                </a:solidFill>
                <a:latin typeface="Calibri"/>
              </a:defRPr>
            </a:pPr>
            <a:r>
              <a:t>Quantum Security ✓</a:t>
            </a:r>
          </a:p>
        </p:txBody>
      </p:sp>
      <p:sp>
        <p:nvSpPr>
          <p:cNvPr id="10" name="TextBox 9"/>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[1] NASA  ·  [3] JPL Horizons  ·  [9][12] IETF  ·  [13][15] QKD  ·  [A1][A2][A4][A5][A8] AETHERIX</a:t>
            </a:r>
          </a:p>
        </p:txBody>
      </p:sp>
      <p:sp>
        <p:nvSpPr>
          <p:cNvPr id="11" name="TextBox 10"/>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12" name="TextBox 11"/>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47 / 50</a:t>
            </a:r>
          </a:p>
        </p:txBody>
      </p:sp>
    </p:spTree>
  </p:cSld>
  <p:transition spd="med" advClick="1">
    <p:cover dir="l"/>
  </p:transition>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Rectangle 1"/>
          <p:cNvSpPr/>
          <p:nvPr/>
        </p:nvSpPr>
        <p:spPr>
          <a:xfrm>
            <a:off x="0" y="0"/>
            <a:ext cx="12191695" cy="73152"/>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548640"/>
            <a:ext cx="11277295" cy="822960"/>
          </a:xfrm>
          <a:prstGeom prst="rect">
            <a:avLst/>
          </a:prstGeom>
          <a:noFill/>
        </p:spPr>
        <p:txBody>
          <a:bodyPr wrap="none">
            <a:spAutoFit/>
          </a:bodyPr>
          <a:lstStyle/>
          <a:p>
            <a:pPr algn="ctr">
              <a:defRPr sz="6400" b="1">
                <a:solidFill>
                  <a:srgbClr val="FFFFFF"/>
                </a:solidFill>
              </a:defRPr>
            </a:pPr>
            <a:r>
              <a:t>THANK YOU</a:t>
            </a:r>
          </a:p>
        </p:txBody>
      </p:sp>
      <p:sp>
        <p:nvSpPr>
          <p:cNvPr id="4" name="Rectangle 3"/>
          <p:cNvSpPr/>
          <p:nvPr/>
        </p:nvSpPr>
        <p:spPr>
          <a:xfrm>
            <a:off x="3291840" y="1554480"/>
            <a:ext cx="2560320" cy="38100"/>
          </a:xfrm>
          <a:prstGeom prst="rect">
            <a:avLst/>
          </a:prstGeom>
          <a:solidFill>
            <a:srgbClr val="00D4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1828800"/>
            <a:ext cx="11277295" cy="548640"/>
          </a:xfrm>
          <a:prstGeom prst="rect">
            <a:avLst/>
          </a:prstGeom>
          <a:noFill/>
        </p:spPr>
        <p:txBody>
          <a:bodyPr wrap="none">
            <a:spAutoFit/>
          </a:bodyPr>
          <a:lstStyle/>
          <a:p>
            <a:pPr algn="ctr">
              <a:defRPr sz="3600" b="1">
                <a:solidFill>
                  <a:srgbClr val="00D4AA"/>
                </a:solidFill>
              </a:defRPr>
            </a:pPr>
            <a:r>
              <a:t>Questions?</a:t>
            </a:r>
          </a:p>
        </p:txBody>
      </p:sp>
      <p:sp>
        <p:nvSpPr>
          <p:cNvPr id="6" name="Rounded Rectangle 5"/>
          <p:cNvSpPr/>
          <p:nvPr/>
        </p:nvSpPr>
        <p:spPr>
          <a:xfrm>
            <a:off x="1912467" y="2743200"/>
            <a:ext cx="1920240" cy="868680"/>
          </a:xfrm>
          <a:prstGeom prst="roundRect">
            <a:avLst/>
          </a:prstGeom>
          <a:solidFill>
            <a:srgbClr val="141B2D"/>
          </a:solidFill>
          <a:ln w="12700">
            <a:solidFill>
              <a:srgbClr val="009EFF"/>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009EFF"/>
                </a:solidFill>
                <a:latin typeface="Calibri"/>
              </a:defRPr>
            </a:pPr>
            <a:r>
              <a:t>10-100×</a:t>
            </a:r>
          </a:p>
          <a:p>
            <a:pPr algn="ctr">
              <a:spcBef>
                <a:spcPts val="200"/>
              </a:spcBef>
              <a:spcAft>
                <a:spcPts val="400"/>
              </a:spcAft>
              <a:defRPr sz="1000" b="0">
                <a:solidFill>
                  <a:srgbClr val="B0B8CC"/>
                </a:solidFill>
                <a:latin typeface="Calibri"/>
              </a:defRPr>
            </a:pPr>
            <a:r>
              <a:t>Target Speedup ♦</a:t>
            </a:r>
          </a:p>
        </p:txBody>
      </p:sp>
      <p:sp>
        <p:nvSpPr>
          <p:cNvPr id="7" name="Rounded Rectangle 6"/>
          <p:cNvSpPr/>
          <p:nvPr/>
        </p:nvSpPr>
        <p:spPr>
          <a:xfrm>
            <a:off x="4061307" y="2743200"/>
            <a:ext cx="1920240" cy="868680"/>
          </a:xfrm>
          <a:prstGeom prst="roundRect">
            <a:avLst/>
          </a:prstGeom>
          <a:solidFill>
            <a:srgbClr val="141B2D"/>
          </a:solidFill>
          <a:ln w="12700">
            <a:solidFill>
              <a:srgbClr val="2ECC7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2ECC71"/>
                </a:solidFill>
                <a:latin typeface="Calibri"/>
              </a:defRPr>
            </a:pPr>
            <a:r>
              <a:t>&gt;95%</a:t>
            </a:r>
          </a:p>
          <a:p>
            <a:pPr algn="ctr">
              <a:spcBef>
                <a:spcPts val="200"/>
              </a:spcBef>
              <a:spcAft>
                <a:spcPts val="400"/>
              </a:spcAft>
              <a:defRPr sz="1000" b="0">
                <a:solidFill>
                  <a:srgbClr val="B0B8CC"/>
                </a:solidFill>
                <a:latin typeface="Calibri"/>
              </a:defRPr>
            </a:pPr>
            <a:r>
              <a:t>Availability (target)</a:t>
            </a:r>
          </a:p>
        </p:txBody>
      </p:sp>
      <p:sp>
        <p:nvSpPr>
          <p:cNvPr id="8" name="Rounded Rectangle 7"/>
          <p:cNvSpPr/>
          <p:nvPr/>
        </p:nvSpPr>
        <p:spPr>
          <a:xfrm>
            <a:off x="6210147" y="2743200"/>
            <a:ext cx="1920240" cy="868680"/>
          </a:xfrm>
          <a:prstGeom prst="roundRect">
            <a:avLst/>
          </a:prstGeom>
          <a:solidFill>
            <a:srgbClr val="141B2D"/>
          </a:solidFill>
          <a:ln w="12700">
            <a:solidFill>
              <a:srgbClr val="8B5CF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8B5CF6"/>
                </a:solidFill>
                <a:latin typeface="Calibri"/>
              </a:defRPr>
            </a:pPr>
            <a:r>
              <a:t>RL</a:t>
            </a:r>
          </a:p>
          <a:p>
            <a:pPr algn="ctr">
              <a:spcBef>
                <a:spcPts val="200"/>
              </a:spcBef>
              <a:spcAft>
                <a:spcPts val="400"/>
              </a:spcAft>
              <a:defRPr sz="1000" b="0">
                <a:solidFill>
                  <a:srgbClr val="B0B8CC"/>
                </a:solidFill>
                <a:latin typeface="Calibri"/>
              </a:defRPr>
            </a:pPr>
            <a:r>
              <a:t>Adaptive Routing ✓</a:t>
            </a:r>
          </a:p>
        </p:txBody>
      </p:sp>
      <p:sp>
        <p:nvSpPr>
          <p:cNvPr id="9" name="Rounded Rectangle 8"/>
          <p:cNvSpPr/>
          <p:nvPr/>
        </p:nvSpPr>
        <p:spPr>
          <a:xfrm>
            <a:off x="8358987" y="2743200"/>
            <a:ext cx="1920240" cy="868680"/>
          </a:xfrm>
          <a:prstGeom prst="roundRect">
            <a:avLst/>
          </a:prstGeom>
          <a:solidFill>
            <a:srgbClr val="141B2D"/>
          </a:solidFill>
          <a:ln w="12700">
            <a:solidFill>
              <a:srgbClr val="FF8C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2400" b="1">
                <a:solidFill>
                  <a:srgbClr val="FF8C00"/>
                </a:solidFill>
                <a:latin typeface="Calibri"/>
              </a:defRPr>
            </a:pPr>
            <a:r>
              <a:t>QKD</a:t>
            </a:r>
          </a:p>
          <a:p>
            <a:pPr algn="ctr">
              <a:spcBef>
                <a:spcPts val="200"/>
              </a:spcBef>
              <a:spcAft>
                <a:spcPts val="400"/>
              </a:spcAft>
              <a:defRPr sz="1000" b="0">
                <a:solidFill>
                  <a:srgbClr val="B0B8CC"/>
                </a:solidFill>
                <a:latin typeface="Calibri"/>
              </a:defRPr>
            </a:pPr>
            <a:r>
              <a:t>Quantum Security ✓</a:t>
            </a:r>
          </a:p>
        </p:txBody>
      </p:sp>
      <p:sp>
        <p:nvSpPr>
          <p:cNvPr id="10" name="TextBox 9"/>
          <p:cNvSpPr txBox="1"/>
          <p:nvPr/>
        </p:nvSpPr>
        <p:spPr>
          <a:xfrm>
            <a:off x="457200" y="4023360"/>
            <a:ext cx="11277295" cy="457200"/>
          </a:xfrm>
          <a:prstGeom prst="rect">
            <a:avLst/>
          </a:prstGeom>
          <a:noFill/>
        </p:spPr>
        <p:txBody>
          <a:bodyPr wrap="none">
            <a:spAutoFit/>
          </a:bodyPr>
          <a:lstStyle/>
          <a:p>
            <a:pPr algn="ctr">
              <a:defRPr sz="2000" b="1">
                <a:solidFill>
                  <a:srgbClr val="FFFFFF"/>
                </a:solidFill>
              </a:defRPr>
            </a:pPr>
            <a:r>
              <a:t>Muhammad Abdullah Tariq</a:t>
            </a:r>
          </a:p>
        </p:txBody>
      </p:sp>
      <p:sp>
        <p:nvSpPr>
          <p:cNvPr id="11" name="TextBox 10"/>
          <p:cNvSpPr txBox="1"/>
          <p:nvPr/>
        </p:nvSpPr>
        <p:spPr>
          <a:xfrm>
            <a:off x="457200" y="4480560"/>
            <a:ext cx="11277295" cy="365760"/>
          </a:xfrm>
          <a:prstGeom prst="rect">
            <a:avLst/>
          </a:prstGeom>
          <a:noFill/>
        </p:spPr>
        <p:txBody>
          <a:bodyPr wrap="none">
            <a:spAutoFit/>
          </a:bodyPr>
          <a:lstStyle/>
          <a:p>
            <a:pPr algn="ctr">
              <a:defRPr sz="1200">
                <a:solidFill>
                  <a:srgbClr val="6B7B96"/>
                </a:solidFill>
              </a:defRPr>
            </a:pPr>
            <a:r>
              <a:t>matx104.github.io/AETHERIX  |  github.com/matx104/AETHERIX</a:t>
            </a:r>
          </a:p>
        </p:txBody>
      </p:sp>
      <p:sp>
        <p:nvSpPr>
          <p:cNvPr id="12" name="Rectangle 11"/>
          <p:cNvSpPr/>
          <p:nvPr/>
        </p:nvSpPr>
        <p:spPr>
          <a:xfrm>
            <a:off x="0" y="6784848"/>
            <a:ext cx="12191695" cy="73152"/>
          </a:xfrm>
          <a:prstGeom prst="rect">
            <a:avLst/>
          </a:prstGeom>
          <a:solidFill>
            <a:srgbClr val="009E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transition spd="med" advClick="1">
    <p:fade/>
  </p:transition>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274320"/>
            <a:ext cx="10058400" cy="548640"/>
          </a:xfrm>
          <a:prstGeom prst="rect">
            <a:avLst/>
          </a:prstGeom>
          <a:noFill/>
        </p:spPr>
        <p:txBody>
          <a:bodyPr wrap="square">
            <a:spAutoFit/>
          </a:bodyPr>
          <a:lstStyle/>
          <a:p>
            <a:pPr algn="l">
              <a:defRPr sz="2800" b="1">
                <a:solidFill>
                  <a:srgbClr val="FFFFFF"/>
                </a:solidFill>
                <a:latin typeface="Calibri"/>
              </a:defRPr>
            </a:pPr>
            <a:r>
              <a:t>REFERENCES — INDUSTRY &amp; SCIENTIFIC</a:t>
            </a:r>
          </a:p>
        </p:txBody>
      </p:sp>
      <p:sp>
        <p:nvSpPr>
          <p:cNvPr id="3" name="TextBox 2"/>
          <p:cNvSpPr txBox="1"/>
          <p:nvPr/>
        </p:nvSpPr>
        <p:spPr>
          <a:xfrm>
            <a:off x="548640" y="777240"/>
            <a:ext cx="10058400" cy="365760"/>
          </a:xfrm>
          <a:prstGeom prst="rect">
            <a:avLst/>
          </a:prstGeom>
          <a:noFill/>
        </p:spPr>
        <p:txBody>
          <a:bodyPr wrap="square">
            <a:spAutoFit/>
          </a:bodyPr>
          <a:lstStyle/>
          <a:p>
            <a:pPr algn="l">
              <a:defRPr sz="1400" b="0">
                <a:solidFill>
                  <a:srgbClr val="00D4AA"/>
                </a:solidFill>
                <a:latin typeface="Calibri"/>
              </a:defRPr>
            </a:pPr>
            <a:r>
              <a:t>Standards, NASA mission data, and peer-reviewed protocols</a:t>
            </a:r>
          </a:p>
        </p:txBody>
      </p:sp>
      <p:sp>
        <p:nvSpPr>
          <p:cNvPr id="4" name="Rectangle 3"/>
          <p:cNvSpPr/>
          <p:nvPr/>
        </p:nvSpPr>
        <p:spPr>
          <a:xfrm>
            <a:off x="548640" y="1143000"/>
            <a:ext cx="2286000" cy="38100"/>
          </a:xfrm>
          <a:prstGeom prst="rect">
            <a:avLst/>
          </a:prstGeom>
          <a:solidFill>
            <a:srgbClr val="00D4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1371600"/>
            <a:ext cx="5760720" cy="4572000"/>
          </a:xfrm>
          <a:prstGeom prst="rect">
            <a:avLst/>
          </a:prstGeom>
          <a:noFill/>
        </p:spPr>
        <p:txBody>
          <a:bodyPr wrap="square">
            <a:spAutoFit/>
          </a:bodyPr>
          <a:lstStyle/>
          <a:p>
            <a:pPr algn="l">
              <a:spcAft>
                <a:spcPts val="600"/>
              </a:spcAft>
              <a:defRPr sz="1100" b="0">
                <a:solidFill>
                  <a:srgbClr val="FFFFFF"/>
                </a:solidFill>
                <a:latin typeface="Calibri"/>
              </a:defRPr>
            </a:pPr>
            <a:r>
              <a:t>[1]  NASA Mars Relay Network / MRO Ka-band (0.5–6 Mbps)</a:t>
            </a:r>
          </a:p>
          <a:p>
            <a:pPr>
              <a:spcAft>
                <a:spcPts val="600"/>
              </a:spcAft>
              <a:defRPr sz="1100">
                <a:solidFill>
                  <a:srgbClr val="FFFFFF"/>
                </a:solidFill>
              </a:defRPr>
            </a:pPr>
            <a:r>
              <a:t>[2]  CCSDS 734.2-B-1 — Bundle Protocol Spec</a:t>
            </a:r>
          </a:p>
          <a:p>
            <a:pPr>
              <a:spcAft>
                <a:spcPts val="600"/>
              </a:spcAft>
              <a:defRPr sz="1100">
                <a:solidFill>
                  <a:srgbClr val="FFFFFF"/>
                </a:solidFill>
              </a:defRPr>
            </a:pPr>
            <a:r>
              <a:t>[3]  JPL Horizons ephemeris (Earth–Mars geometry)</a:t>
            </a:r>
          </a:p>
          <a:p>
            <a:pPr>
              <a:spcAft>
                <a:spcPts val="600"/>
              </a:spcAft>
              <a:defRPr sz="1100">
                <a:solidFill>
                  <a:srgbClr val="FFFFFF"/>
                </a:solidFill>
              </a:defRPr>
            </a:pPr>
            <a:r>
              <a:t>[4]  NASA DSOC / Psyche (2023 optical demo)</a:t>
            </a:r>
          </a:p>
          <a:p>
            <a:pPr>
              <a:spcAft>
                <a:spcPts val="600"/>
              </a:spcAft>
              <a:defRPr sz="1100">
                <a:solidFill>
                  <a:srgbClr val="FFFFFF"/>
                </a:solidFill>
              </a:defRPr>
            </a:pPr>
            <a:r>
              <a:t>[5]  CCSDS 141.0-B-1 — Optical Communications</a:t>
            </a:r>
          </a:p>
          <a:p>
            <a:pPr>
              <a:spcAft>
                <a:spcPts val="600"/>
              </a:spcAft>
              <a:defRPr sz="1100">
                <a:solidFill>
                  <a:srgbClr val="FFFFFF"/>
                </a:solidFill>
              </a:defRPr>
            </a:pPr>
            <a:r>
              <a:t>[6]  CCSDS 131.0-B-5 — TM Sync. and Channel Coding</a:t>
            </a:r>
          </a:p>
          <a:p>
            <a:pPr>
              <a:spcAft>
                <a:spcPts val="600"/>
              </a:spcAft>
              <a:defRPr sz="1100">
                <a:solidFill>
                  <a:srgbClr val="FFFFFF"/>
                </a:solidFill>
              </a:defRPr>
            </a:pPr>
            <a:r>
              <a:t>[7]  CCSDS 121.0-B-3 — Lossless Data Compression</a:t>
            </a:r>
          </a:p>
          <a:p>
            <a:pPr>
              <a:spcAft>
                <a:spcPts val="600"/>
              </a:spcAft>
              <a:defRPr sz="1100">
                <a:solidFill>
                  <a:srgbClr val="FFFFFF"/>
                </a:solidFill>
              </a:defRPr>
            </a:pPr>
            <a:r>
              <a:t>[8]  CCSDS 122.0-B-2 — Image Data Compression</a:t>
            </a:r>
          </a:p>
          <a:p>
            <a:pPr>
              <a:spcAft>
                <a:spcPts val="600"/>
              </a:spcAft>
              <a:defRPr sz="1100">
                <a:solidFill>
                  <a:srgbClr val="FFFFFF"/>
                </a:solidFill>
              </a:defRPr>
            </a:pPr>
            <a:r>
              <a:t>[9]  IETF RFC 9171 — BPv7 (primary reference)</a:t>
            </a:r>
          </a:p>
          <a:p>
            <a:pPr>
              <a:spcAft>
                <a:spcPts val="600"/>
              </a:spcAft>
              <a:defRPr sz="1100">
                <a:solidFill>
                  <a:srgbClr val="FFFFFF"/>
                </a:solidFill>
              </a:defRPr>
            </a:pPr>
            <a:r>
              <a:t>[10] IETF RFC 5326 — Licklider Transmission Protocol</a:t>
            </a:r>
          </a:p>
        </p:txBody>
      </p:sp>
      <p:sp>
        <p:nvSpPr>
          <p:cNvPr id="6" name="TextBox 5"/>
          <p:cNvSpPr txBox="1"/>
          <p:nvPr/>
        </p:nvSpPr>
        <p:spPr>
          <a:xfrm>
            <a:off x="6400800" y="1371600"/>
            <a:ext cx="5760720" cy="4572000"/>
          </a:xfrm>
          <a:prstGeom prst="rect">
            <a:avLst/>
          </a:prstGeom>
          <a:noFill/>
        </p:spPr>
        <p:txBody>
          <a:bodyPr wrap="square">
            <a:spAutoFit/>
          </a:bodyPr>
          <a:lstStyle/>
          <a:p>
            <a:pPr algn="l">
              <a:spcAft>
                <a:spcPts val="600"/>
              </a:spcAft>
              <a:defRPr sz="1100" b="0">
                <a:solidFill>
                  <a:srgbClr val="FFFFFF"/>
                </a:solidFill>
                <a:latin typeface="Calibri"/>
              </a:defRPr>
            </a:pPr>
            <a:r>
              <a:t>[11] IETF RFC 7242 — TCP Convergence Layer</a:t>
            </a:r>
          </a:p>
          <a:p>
            <a:pPr>
              <a:spcAft>
                <a:spcPts val="600"/>
              </a:spcAft>
              <a:defRPr sz="1100">
                <a:solidFill>
                  <a:srgbClr val="FFFFFF"/>
                </a:solidFill>
              </a:defRPr>
            </a:pPr>
            <a:r>
              <a:t>[12] IETF RFC 4838 — DTN Architecture</a:t>
            </a:r>
          </a:p>
          <a:p>
            <a:pPr>
              <a:spcAft>
                <a:spcPts val="600"/>
              </a:spcAft>
              <a:defRPr sz="1100">
                <a:solidFill>
                  <a:srgbClr val="FFFFFF"/>
                </a:solidFill>
              </a:defRPr>
            </a:pPr>
            <a:r>
              <a:t>[13] Bennett &amp; Brassard, 1984 — BB84 QKD protocol</a:t>
            </a:r>
          </a:p>
          <a:p>
            <a:pPr>
              <a:spcAft>
                <a:spcPts val="600"/>
              </a:spcAft>
              <a:defRPr sz="1100">
                <a:solidFill>
                  <a:srgbClr val="FFFFFF"/>
                </a:solidFill>
              </a:defRPr>
            </a:pPr>
            <a:r>
              <a:t>[14] Ekert, 1991 — E91 entanglement-based QKD</a:t>
            </a:r>
          </a:p>
          <a:p>
            <a:pPr>
              <a:spcAft>
                <a:spcPts val="600"/>
              </a:spcAft>
              <a:defRPr sz="1100">
                <a:solidFill>
                  <a:srgbClr val="FFFFFF"/>
                </a:solidFill>
              </a:defRPr>
            </a:pPr>
            <a:r>
              <a:t>[15] Shor &amp; Preskill, 2000 — QBER &lt; 11% security proof</a:t>
            </a:r>
          </a:p>
          <a:p>
            <a:pPr>
              <a:spcAft>
                <a:spcPts val="600"/>
              </a:spcAft>
              <a:defRPr sz="1100">
                <a:solidFill>
                  <a:srgbClr val="FFFFFF"/>
                </a:solidFill>
              </a:defRPr>
            </a:pPr>
            <a:r>
              <a:t>[16] NIST FIPS 203 — ML-KEM (post-quantum)</a:t>
            </a:r>
          </a:p>
          <a:p>
            <a:pPr>
              <a:spcAft>
                <a:spcPts val="600"/>
              </a:spcAft>
              <a:defRPr sz="1100">
                <a:solidFill>
                  <a:srgbClr val="FFFFFF"/>
                </a:solidFill>
              </a:defRPr>
            </a:pPr>
            <a:r>
              <a:t>[17] NIST FIPS 204 — ML-DSA (post-quantum signatures)</a:t>
            </a:r>
          </a:p>
          <a:p>
            <a:pPr>
              <a:spcAft>
                <a:spcPts val="600"/>
              </a:spcAft>
              <a:defRPr sz="1100">
                <a:solidFill>
                  <a:srgbClr val="FFFFFF"/>
                </a:solidFill>
              </a:defRPr>
            </a:pPr>
            <a:r>
              <a:t>[18] BAE Systems RAD750 — radiation-hardened CPU</a:t>
            </a:r>
          </a:p>
          <a:p>
            <a:pPr>
              <a:spcAft>
                <a:spcPts val="600"/>
              </a:spcAft>
              <a:defRPr sz="1100">
                <a:solidFill>
                  <a:srgbClr val="FFFFFF"/>
                </a:solidFill>
              </a:defRPr>
            </a:pPr>
            <a:r>
              <a:t>[19] ESA / Cobham LEON3FT — fault-tolerant processor</a:t>
            </a:r>
          </a:p>
          <a:p>
            <a:pPr>
              <a:spcAft>
                <a:spcPts val="600"/>
              </a:spcAft>
              <a:defRPr sz="1100">
                <a:solidFill>
                  <a:srgbClr val="FFFFFF"/>
                </a:solidFill>
              </a:defRPr>
            </a:pPr>
            <a:r>
              <a:t>[20] NASA TMR / SEU mitigation heritage (Voyager–Perseverance)</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Industry &amp; scientific references [1]–[20]</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48 / 50</a:t>
            </a:r>
          </a:p>
        </p:txBody>
      </p:sp>
    </p:spTree>
  </p:cSld>
  <p:transition spd="med" advClick="1">
    <p:fade/>
  </p:transition>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0B0E1A"/>
        </a:solidFill>
        <a:effectLst/>
      </p:bgPr>
    </p:bg>
    <p:spTree>
      <p:nvGrpSpPr>
        <p:cNvPr id="1" name=""/>
        <p:cNvGrpSpPr/>
        <p:nvPr/>
      </p:nvGrpSpPr>
      <p:grpSpPr/>
      <p:sp>
        <p:nvSpPr>
          <p:cNvPr id="2" name="TextBox 1"/>
          <p:cNvSpPr txBox="1"/>
          <p:nvPr/>
        </p:nvSpPr>
        <p:spPr>
          <a:xfrm>
            <a:off x="548640" y="274320"/>
            <a:ext cx="10058400" cy="548640"/>
          </a:xfrm>
          <a:prstGeom prst="rect">
            <a:avLst/>
          </a:prstGeom>
          <a:noFill/>
        </p:spPr>
        <p:txBody>
          <a:bodyPr wrap="square">
            <a:spAutoFit/>
          </a:bodyPr>
          <a:lstStyle/>
          <a:p>
            <a:pPr algn="l">
              <a:defRPr sz="2800" b="1">
                <a:solidFill>
                  <a:srgbClr val="FFFFFF"/>
                </a:solidFill>
                <a:latin typeface="Calibri"/>
              </a:defRPr>
            </a:pPr>
            <a:r>
              <a:t>REFERENCES — PROJECT SOURCE</a:t>
            </a:r>
          </a:p>
        </p:txBody>
      </p:sp>
      <p:sp>
        <p:nvSpPr>
          <p:cNvPr id="3" name="TextBox 2"/>
          <p:cNvSpPr txBox="1"/>
          <p:nvPr/>
        </p:nvSpPr>
        <p:spPr>
          <a:xfrm>
            <a:off x="548640" y="777240"/>
            <a:ext cx="10058400" cy="365760"/>
          </a:xfrm>
          <a:prstGeom prst="rect">
            <a:avLst/>
          </a:prstGeom>
          <a:noFill/>
        </p:spPr>
        <p:txBody>
          <a:bodyPr wrap="square">
            <a:spAutoFit/>
          </a:bodyPr>
          <a:lstStyle/>
          <a:p>
            <a:pPr algn="l">
              <a:defRPr sz="1400" b="0">
                <a:solidFill>
                  <a:srgbClr val="FF8C00"/>
                </a:solidFill>
                <a:latin typeface="Calibri"/>
              </a:defRPr>
            </a:pPr>
            <a:r>
              <a:t>Every demonstrated number traces to a verifiable Python module</a:t>
            </a:r>
          </a:p>
        </p:txBody>
      </p:sp>
      <p:sp>
        <p:nvSpPr>
          <p:cNvPr id="4" name="Rectangle 3"/>
          <p:cNvSpPr/>
          <p:nvPr/>
        </p:nvSpPr>
        <p:spPr>
          <a:xfrm>
            <a:off x="548640" y="1143000"/>
            <a:ext cx="2286000" cy="38100"/>
          </a:xfrm>
          <a:prstGeom prst="rect">
            <a:avLst/>
          </a:prstGeom>
          <a:solidFill>
            <a:srgbClr val="FF8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1463040"/>
            <a:ext cx="11430000" cy="4114800"/>
          </a:xfrm>
          <a:prstGeom prst="rect">
            <a:avLst/>
          </a:prstGeom>
          <a:noFill/>
        </p:spPr>
        <p:txBody>
          <a:bodyPr wrap="square">
            <a:spAutoFit/>
          </a:bodyPr>
          <a:lstStyle/>
          <a:p>
            <a:pPr algn="l">
              <a:spcAft>
                <a:spcPts val="1000"/>
              </a:spcAft>
              <a:defRPr sz="1300" b="0">
                <a:solidFill>
                  <a:srgbClr val="FFFFFF"/>
                </a:solidFill>
                <a:latin typeface="Calibri"/>
              </a:defRPr>
            </a:pPr>
            <a:r>
              <a:t>[A1] src/routing/rl_agent.py — Q-learning agent, ε-greedy, reward function</a:t>
            </a:r>
          </a:p>
          <a:p>
            <a:pPr>
              <a:spcAft>
                <a:spcPts val="1000"/>
              </a:spcAft>
              <a:defRPr sz="1300">
                <a:solidFill>
                  <a:srgbClr val="FFFFFF"/>
                </a:solidFill>
              </a:defRPr>
            </a:pPr>
            <a:r>
              <a:t>[A2] src/orbital/topology.py — 5-tier network (241 nodes), BFS routing, Lagrange relays</a:t>
            </a:r>
          </a:p>
          <a:p>
            <a:pPr>
              <a:spcAft>
                <a:spcPts val="1000"/>
              </a:spcAft>
              <a:defRPr sz="1300">
                <a:solidFill>
                  <a:srgbClr val="FFFFFF"/>
                </a:solidFill>
              </a:defRPr>
            </a:pPr>
            <a:r>
              <a:t>[A3] run_simulation.py — 7-module integration test (training, delivery, rewards)</a:t>
            </a:r>
          </a:p>
          <a:p>
            <a:pPr>
              <a:spcAft>
                <a:spcPts val="1000"/>
              </a:spcAft>
              <a:defRPr sz="1300">
                <a:solidFill>
                  <a:srgbClr val="FFFFFF"/>
                </a:solidFill>
              </a:defRPr>
            </a:pPr>
            <a:r>
              <a:t>[A4] src/infrastructure/link_budget.py — optical link analysis, 2–200 Mbps, 1550 nm</a:t>
            </a:r>
          </a:p>
          <a:p>
            <a:pPr>
              <a:spcAft>
                <a:spcPts val="1000"/>
              </a:spcAft>
              <a:defRPr sz="1300">
                <a:solidFill>
                  <a:srgbClr val="FFFFFF"/>
                </a:solidFill>
              </a:defRPr>
            </a:pPr>
            <a:r>
              <a:t>[A5] src/security/qkd.py — BB84, E91, quantum repeater, QBER detection</a:t>
            </a:r>
          </a:p>
          <a:p>
            <a:pPr>
              <a:spcAft>
                <a:spcPts val="1000"/>
              </a:spcAft>
              <a:defRPr sz="1300">
                <a:solidFill>
                  <a:srgbClr val="FFFFFF"/>
                </a:solidFill>
              </a:defRPr>
            </a:pPr>
            <a:r>
              <a:t>[A6] src/computing/radiation.py — SEU/TID model, TMR, ECC, scrubbing (37,159 upsets)</a:t>
            </a:r>
          </a:p>
          <a:p>
            <a:pPr>
              <a:spcAft>
                <a:spcPts val="1000"/>
              </a:spcAft>
              <a:defRPr sz="1300">
                <a:solidFill>
                  <a:srgbClr val="FFFFFF"/>
                </a:solidFill>
              </a:defRPr>
            </a:pPr>
            <a:r>
              <a:t>[A7] src/routing/prioritization.py — deadline-aware QoS scheduler, BPv7 priority classes</a:t>
            </a:r>
          </a:p>
          <a:p>
            <a:pPr>
              <a:spcAft>
                <a:spcPts val="1000"/>
              </a:spcAft>
              <a:defRPr sz="1300">
                <a:solidFill>
                  <a:srgbClr val="FFFFFF"/>
                </a:solidFill>
              </a:defRPr>
            </a:pPr>
            <a:r>
              <a:t>[A8] run_simulation.py Module 4 — failure/recovery rewards (–1.438 / –0.201)</a:t>
            </a:r>
          </a:p>
        </p:txBody>
      </p:sp>
      <p:sp>
        <p:nvSpPr>
          <p:cNvPr id="6" name="TextBox 5"/>
          <p:cNvSpPr txBox="1"/>
          <p:nvPr/>
        </p:nvSpPr>
        <p:spPr>
          <a:xfrm>
            <a:off x="548640" y="5486400"/>
            <a:ext cx="11430000" cy="457200"/>
          </a:xfrm>
          <a:prstGeom prst="rect">
            <a:avLst/>
          </a:prstGeom>
          <a:noFill/>
        </p:spPr>
        <p:txBody>
          <a:bodyPr wrap="square">
            <a:spAutoFit/>
          </a:bodyPr>
          <a:lstStyle/>
          <a:p>
            <a:pPr algn="ctr">
              <a:defRPr sz="1200" b="0">
                <a:solidFill>
                  <a:srgbClr val="6B7B96"/>
                </a:solidFill>
                <a:latin typeface="Calibri"/>
              </a:defRPr>
            </a:pPr>
            <a:r>
              <a:t>All source: github.com/matx104/AETHERIX  |  Live demos: matx104.github.io/AETHERIX</a:t>
            </a:r>
          </a:p>
        </p:txBody>
      </p:sp>
      <p:sp>
        <p:nvSpPr>
          <p:cNvPr id="7" name="TextBox 6"/>
          <p:cNvSpPr txBox="1"/>
          <p:nvPr/>
        </p:nvSpPr>
        <p:spPr>
          <a:xfrm>
            <a:off x="457200" y="6601968"/>
            <a:ext cx="11430000" cy="228600"/>
          </a:xfrm>
          <a:prstGeom prst="rect">
            <a:avLst/>
          </a:prstGeom>
          <a:noFill/>
        </p:spPr>
        <p:txBody>
          <a:bodyPr wrap="square">
            <a:spAutoFit/>
          </a:bodyPr>
          <a:lstStyle/>
          <a:p>
            <a:pPr algn="l">
              <a:defRPr sz="800" b="0">
                <a:solidFill>
                  <a:srgbClr val="6B7B96"/>
                </a:solidFill>
                <a:latin typeface="Calibri"/>
              </a:defRPr>
            </a:pPr>
            <a:r>
              <a:t>Project references [A1]–[A8]  ·  github.com/matx104/AETHERIX</a:t>
            </a:r>
          </a:p>
        </p:txBody>
      </p:sp>
      <p:sp>
        <p:nvSpPr>
          <p:cNvPr id="8" name="TextBox 7"/>
          <p:cNvSpPr txBox="1"/>
          <p:nvPr/>
        </p:nvSpPr>
        <p:spPr>
          <a:xfrm>
            <a:off x="457200" y="6400800"/>
            <a:ext cx="4572000" cy="365760"/>
          </a:xfrm>
          <a:prstGeom prst="rect">
            <a:avLst/>
          </a:prstGeom>
          <a:noFill/>
        </p:spPr>
        <p:txBody>
          <a:bodyPr wrap="square">
            <a:spAutoFit/>
          </a:bodyPr>
          <a:lstStyle/>
          <a:p>
            <a:pPr algn="l">
              <a:defRPr sz="1000" b="0">
                <a:solidFill>
                  <a:srgbClr val="6B7B96"/>
                </a:solidFill>
                <a:latin typeface="Calibri"/>
              </a:defRPr>
            </a:pPr>
            <a:r>
              <a:t>AETHERIX — Interplanetary Communication Network</a:t>
            </a:r>
          </a:p>
        </p:txBody>
      </p:sp>
      <p:sp>
        <p:nvSpPr>
          <p:cNvPr id="9" name="TextBox 8"/>
          <p:cNvSpPr txBox="1"/>
          <p:nvPr/>
        </p:nvSpPr>
        <p:spPr>
          <a:xfrm>
            <a:off x="10058400" y="6400800"/>
            <a:ext cx="1828800" cy="365760"/>
          </a:xfrm>
          <a:prstGeom prst="rect">
            <a:avLst/>
          </a:prstGeom>
          <a:noFill/>
        </p:spPr>
        <p:txBody>
          <a:bodyPr wrap="square">
            <a:spAutoFit/>
          </a:bodyPr>
          <a:lstStyle/>
          <a:p>
            <a:pPr algn="r">
              <a:defRPr sz="1000" b="0">
                <a:solidFill>
                  <a:srgbClr val="6B7B96"/>
                </a:solidFill>
                <a:latin typeface="Calibri"/>
              </a:defRPr>
            </a:pPr>
            <a:r>
              <a:t>49 / 50</a:t>
            </a:r>
          </a:p>
        </p:txBody>
      </p:sp>
    </p:spTree>
  </p:cSld>
  <p:transition spd="med" advClick="1">
    <p:fade/>
  </p:transition>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