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Name clearly. Read the Topic 59 title exactly as on the exam paper. Pause. (30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Overview of the ~12 themes you'll cover in ~18 minutes. (20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Plain-language framing first: AETHERIX is a postal service for interplanetary space. Then the problem: TCP/IP cannot cross Earth-Mars.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Scale: 54.6M to 401M km; light alone takes 3-22 minutes one way; TCP assumes sub-second round trips.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DTN store-and-forward: each node takes custody. Bundle to Store to Wait to Forward to Deliver. BPv7, RFC 9171.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Architecture diagram: six source modules feed the simulation engine and the web showcase; every module is independently tested. (20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stack: Application, BPv7 (custody/fragmentation/TTL), convergence layers (LTP/TCPCL/UDPCL), physical. P0-P4 priorities.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layered protocol stack: BPv7 over LTP / TCPCL / UDP-CL over optical 1550nm and Ka-band RF. (15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241 nodes across 5 tiers: 5 / 51 / 4 / 4 / 177 (matches topology.py). Walk each tier: DSN, LEO mesh, Lagrange relays, areostationary, Mars surface.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Visual of the 5-tier topology: 241 nodes, 3 redundant paths, Lagrange relays for solar-conjunction coverage. (20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1550nm optical link budget; three distance scenarios; FSPL grows with distance squared; 1550nm chosen for telecom heritage.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End-to-end 500 MB journey, Mars surface to JPL: 7 hops, about 13 min transit vs 12.5 min light-time; stored at each custodian. (20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CGR (NASA today) is static; the RL agent learns. Reward R = a*delivery - b*delay - g*hops - d*drops - e*energy; a=1.0, d=10.0; epsilon-decay 0.995.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241-node graph the RL agent routes over: BFS baseline paths refined by Q-learning. (15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BB84: send qubits, measure, compare bases, check QBER. Below 11% means no eavesdropper. Plus post-quantum crypto (ML-KEM/ML-DSA) and E91 + repeaters for Mars.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26-month synodic period; contact windows vary distance/delay/bandwidth. Doppler compensated: about +/-2.1 MHz at Ka-band at 24 km/s (doppler.py).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SEU/MBU/SEL/TID and mitigations (TMR, SECDED, scrubbing, FDIR). Module 6: 37,159 raw upsets to about 186 residual, 200x. RAD750 flight heritage.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P0-P4 QoS tiers; CCSDS compression (Rice ~3x, wavelet ~10x); deadline-aware preemption; BPv7 fragmentation keeps the link busy.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 honest about labels. Demonstrated: 241-node topology, RL routing, QKD, 200x radiation reduction. Targets: 10-100x data-rate capability, &gt;95% availability. Compare vs MRO.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Real, working code: 33 Python modules, 643 tests, 15 demos. Physics is real, no mocked data. 7 CCSDS books + 4 IETF RFCs.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Why each choice: hybrid optical/RF, custom RL vs CGR, Q-table now / DQN later. Every choice trades peak performance for auditability and reproducibility.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Solar conjunction: optical collapses, the agent re-routes to Ka-band via ES-L4/L5 Lagrange relays; P0 forwarded, P4 deferred. run_simulation Module 4.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Restate the problem and solution. Point to the numbers, clearly labelled targets vs demonstrated. Offer live demos. (1 minute)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Industry and scientific sources [1]-[20]. Keep one keypress away during Q&amp;A; skip in a timed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Project sources [A1]-[A8] and the three-layer attribution. Design targets labelled as targets, never measured results. Skip in a timed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Summarize demonstrated vs target. Invite questions. Camera on, demo tab and repo open. (30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097280"/>
            <a:ext cx="94183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200" b="1">
                <a:solidFill>
                  <a:srgbClr val="FFFFFF"/>
                </a:solidFill>
                <a:latin typeface="Calibri"/>
              </a:defRPr>
            </a:pPr>
            <a:r>
              <a:t>AETHERIX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0" y="2286000"/>
            <a:ext cx="3931920" cy="508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5603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00D4AA"/>
                </a:solidFill>
                <a:latin typeface="Calibri"/>
              </a:defRPr>
            </a:pPr>
            <a:r>
              <a:t>Autonomous Extraterrestrial High-throughput Enhancing Routing</a:t>
            </a:r>
            <a:br/>
            <a:r>
              <a:t>and Inter-planetary eXchange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65760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B0B8CC"/>
                </a:solidFill>
                <a:latin typeface="Calibri"/>
              </a:defRPr>
            </a:pPr>
            <a:r>
              <a:t>EduQual Level 6 Diploma in AI Operations  |  Topic 59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11480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B96"/>
                </a:solidFill>
                <a:latin typeface="Calibri"/>
              </a:defRPr>
            </a:pPr>
            <a:r>
              <a:t>Building an Interplanetary Communication Network with DTN,</a:t>
            </a:r>
            <a:br/>
            <a:r>
              <a:t>Quantum Communication, and Space-Based Infrastructure for Mars Mission Support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0" y="4846320"/>
            <a:ext cx="5760720" cy="254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0" y="512064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Muhammad Abdullah Tariq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557784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B96"/>
                </a:solidFill>
                <a:latin typeface="Calibri"/>
              </a:defRPr>
            </a:pPr>
            <a:r>
              <a:t>September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6126480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9EFF"/>
                </a:solidFill>
                <a:latin typeface="Calibri"/>
              </a:defRPr>
            </a:pPr>
            <a:r>
              <a:t>matx104.github.io/AETHERIX  |  github.com/matx104/AETHERIX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transition spd="med" advClick="1">
    <p:fade/>
  </p:transition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PRESENTATION AGENDA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AETHERIX topology.py (241 nodes)  ·  References slides at end of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 / 31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777240" y="119786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01  The Challenge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49047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Why space breaks the internet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87452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777240" y="192938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02  DTN &amp; BPv7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22199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Store-and-forward with custody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0604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777240" y="266090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03  Topology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295351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241 nodes, 5 tiers, two worlds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33756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777240" y="339242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04  Link Budget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368503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1550nm optical analysis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6908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0" name="TextBox 19"/>
          <p:cNvSpPr txBox="1"/>
          <p:nvPr/>
        </p:nvSpPr>
        <p:spPr>
          <a:xfrm>
            <a:off x="777240" y="412394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05  RL Routing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441655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Multi-agent federated Q-learning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80060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3" name="TextBox 22"/>
          <p:cNvSpPr txBox="1"/>
          <p:nvPr/>
        </p:nvSpPr>
        <p:spPr>
          <a:xfrm>
            <a:off x="777240" y="485546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06  Quantum Security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514807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BB84/E91 + repeater chains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114300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6" name="TextBox 25"/>
          <p:cNvSpPr txBox="1"/>
          <p:nvPr/>
        </p:nvSpPr>
        <p:spPr>
          <a:xfrm>
            <a:off x="6355080" y="119786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07  Orbital &amp; Doppler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5080" y="149047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Contact windows, synodic period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17920" y="187452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9" name="TextBox 28"/>
          <p:cNvSpPr txBox="1"/>
          <p:nvPr/>
        </p:nvSpPr>
        <p:spPr>
          <a:xfrm>
            <a:off x="6355080" y="192938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08  Radiation Hardening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5080" y="222199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SEU, TMR, ECC, FDIR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260604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32" name="TextBox 31"/>
          <p:cNvSpPr txBox="1"/>
          <p:nvPr/>
        </p:nvSpPr>
        <p:spPr>
          <a:xfrm>
            <a:off x="6355080" y="266090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09  Data Prioritization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5080" y="295351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QoS, compression, preemption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17920" y="333756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35" name="TextBox 34"/>
          <p:cNvSpPr txBox="1"/>
          <p:nvPr/>
        </p:nvSpPr>
        <p:spPr>
          <a:xfrm>
            <a:off x="6355080" y="339242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10  Trade-offs &amp; Failure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55080" y="368503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Design choices, conjunction recovery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17920" y="406908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38" name="TextBox 37"/>
          <p:cNvSpPr txBox="1"/>
          <p:nvPr/>
        </p:nvSpPr>
        <p:spPr>
          <a:xfrm>
            <a:off x="6355080" y="412394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11  Performance &amp; Tools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5080" y="441655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vs current systems, standards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17920" y="480060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41" name="TextBox 40"/>
          <p:cNvSpPr txBox="1"/>
          <p:nvPr/>
        </p:nvSpPr>
        <p:spPr>
          <a:xfrm>
            <a:off x="6355080" y="485546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12  Q&amp;A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55080" y="514807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Summary and live demo</a:t>
            </a:r>
          </a:p>
        </p:txBody>
      </p:sp>
    </p:spTree>
  </p:cSld>
  <p:transition spd="med" advClick="1">
    <p:push dir="l"/>
  </p:transition>
  <p:clrMapOvr>
    <a:masterClrMapping/>
  </p:clrMapOvr>
  <p:timing>
    <p:tnLst>
      <p:par>
        <p:cTn id="1" dur="indefinite" restart="never" nodeType="tmRoot">
          <p:childTnLst>
            <p:par>
              <p:cTn id="2" fill="hold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after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0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3" fill="hold">
                <p:stCondLst>
                  <p:cond delay="80"/>
                </p:stCondLst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presetID="10" presetClass="entr" presetSubtype="0" fill="hold" nodeType="afterEffect">
                            <p:stCondLst>
                              <p:cond delay="80"/>
                            </p:stCondLst>
                            <p:childTnLst>
                              <p:set>
                                <p:cBhvr>
                                  <p:cTn id="6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7" dur="50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4" fill="hold">
                <p:stCondLst>
                  <p:cond delay="160"/>
                </p:stCondLst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presetID="10" presetClass="entr" presetSubtype="0" fill="hold" nodeType="afterEffect">
                            <p:stCondLst>
                              <p:cond delay="160"/>
                            </p:stCondLst>
                            <p:childTnLst>
                              <p:set>
                                <p:cBhvr>
                                  <p:cTn id="7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8" dur="50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5" fill="hold">
                <p:stCondLst>
                  <p:cond delay="240"/>
                </p:stCondLst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presetID="10" presetClass="entr" presetSubtype="0" fill="hold" nodeType="afterEffect">
                            <p:stCondLst>
                              <p:cond delay="240"/>
                            </p:stCondLst>
                            <p:childTnLst>
                              <p:set>
                                <p:cBhvr>
                                  <p:cTn id="8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0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6" fill="hold">
                <p:stCondLst>
                  <p:cond delay="320"/>
                </p:stCondLst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nodeType="afterEffect">
                            <p:stCondLst>
                              <p:cond delay="320"/>
                            </p:stCondLst>
                            <p:childTnLst>
                              <p:set>
                                <p:cBhvr>
                                  <p:cTn id="9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500"/>
                                  <p:tgtEl>
                                    <p:spTgt spid="1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7" fill="hold">
                <p:stCondLst>
                  <p:cond delay="400"/>
                </p:stCondLst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presetID="10" presetClass="entr" presetSubtype="0" fill="hold" nodeType="afterEffect">
                            <p:stCondLst>
                              <p:cond delay="400"/>
                            </p:stCondLst>
                            <p:childTnLst>
                              <p:set>
                                <p:cBhvr>
                                  <p:cTn id="10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1" dur="500"/>
                                  <p:tgtEl>
                                    <p:spTgt spid="2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8" fill="hold">
                <p:stCondLst>
                  <p:cond delay="480"/>
                </p:stCondLst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presetID="10" presetClass="entr" presetSubtype="0" fill="hold" nodeType="afterEffect">
                            <p:stCondLst>
                              <p:cond delay="480"/>
                            </p:stCondLst>
                            <p:childTnLst>
                              <p:set>
                                <p:cBhvr>
                                  <p:cTn id="11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00"/>
                                  <p:tgtEl>
                                    <p:spTgt spid="2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9" fill="hold">
                <p:stCondLst>
                  <p:cond delay="560"/>
                </p:stCondLst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presetID="10" presetClass="entr" presetSubtype="0" fill="hold" nodeType="afterEffect">
                            <p:stCondLst>
                              <p:cond delay="560"/>
                            </p:stCondLst>
                            <p:childTnLst>
                              <p:set>
                                <p:cBhvr>
                                  <p:cTn id="12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3" dur="500"/>
                                  <p:tgtEl>
                                    <p:spTgt spid="2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0" fill="hold">
                <p:stCondLst>
                  <p:cond delay="640"/>
                </p:stCondLst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nodeType="afterEffect">
                            <p:stCondLst>
                              <p:cond delay="640"/>
                            </p:stCondLst>
                            <p:childTnLst>
                              <p:set>
                                <p:cBhvr>
                                  <p:cTn id="13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500"/>
                                  <p:tgtEl>
                                    <p:spTgt spid="3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1" fill="hold">
                <p:stCondLst>
                  <p:cond delay="720"/>
                </p:stCondLst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presetID="10" presetClass="entr" presetSubtype="0" fill="hold" nodeType="after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4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00"/>
                                  <p:tgtEl>
                                    <p:spTgt spid="3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2" fill="hold">
                <p:stCondLst>
                  <p:cond delay="800"/>
                </p:stCondLst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presetID="10" presetClass="entr" presetSubtype="0" fill="hold" nodeType="after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15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" dur="500"/>
                                  <p:tgtEl>
                                    <p:spTgt spid="3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3" fill="hold">
                <p:stCondLst>
                  <p:cond delay="880"/>
                </p:stCondLst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presetID="10" presetClass="entr" presetSubtype="0" fill="hold" nodeType="afterEffect">
                            <p:stCondLst>
                              <p:cond delay="880"/>
                            </p:stCondLst>
                            <p:childTnLst>
                              <p:set>
                                <p:cBhvr>
                                  <p:cTn id="16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7" dur="500"/>
                                  <p:tgtEl>
                                    <p:spTgt spid="4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WHAT IS AETHERIX?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Overview &amp; 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[1] NASA MRN 2024  ·  [3] JPL Horizons  ·  [12] RFC 4838  ·  [A2] topology.py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3 / 31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463040"/>
            <a:ext cx="5120640" cy="347472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22960" y="1554480"/>
            <a:ext cx="4754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9EFF"/>
                </a:solidFill>
                <a:latin typeface="Calibri"/>
              </a:defRPr>
            </a:pPr>
            <a:r>
              <a:t>What is AETHERIX?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920240"/>
            <a:ext cx="1828800" cy="254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0116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Autonomous Extraterrestrial High-throughput Enhancing</a:t>
            </a:r>
            <a:br/>
            <a:r>
              <a:t>Routing and Inter-planetary eXchange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4688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An architecture for delay-tolerant networking (DTN)</a:t>
            </a:r>
            <a:br/>
            <a:r>
              <a:t>between Earth and Mars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9260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Replaces static Contact Graph Routing with</a:t>
            </a:r>
            <a:br/>
            <a:r>
              <a:t>reinforcement-learning-based adaptive routing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3832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Secures links via Quantum Key Distribution</a:t>
            </a:r>
            <a:br/>
            <a:r>
              <a:t>(BB84 &amp; E91 protocols with repeater chains)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8404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Hybrid optical/RF communications across</a:t>
            </a:r>
            <a:br/>
            <a:r>
              <a:t>a 5-tier, 241-node interplanetary topology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2976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Open-source, standards-compliant (CCSDS, IETF)</a:t>
            </a:r>
            <a:br/>
            <a:r>
              <a:t>research platform for deep-space networking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26480" y="1463040"/>
            <a:ext cx="5120640" cy="347472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6309360" y="1554480"/>
            <a:ext cx="4754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FF4D4D"/>
                </a:solidFill>
                <a:latin typeface="Calibri"/>
              </a:defRPr>
            </a:pPr>
            <a:r>
              <a:t>The Problem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09360" y="1920240"/>
            <a:ext cx="1828800" cy="25400"/>
          </a:xfrm>
          <a:prstGeom prst="rect">
            <a:avLst/>
          </a:prstGeom>
          <a:solidFill>
            <a:srgbClr val="FF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0" y="20116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Earth–Mars distance varies from 54.6M to 401M km</a:t>
            </a:r>
            <a:br/>
            <a:r>
              <a:t>— a 7x range swing every 780 days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4688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One-way light delay is 3–22 minutes;</a:t>
            </a:r>
            <a:br/>
            <a:r>
              <a:t>round-trip TCP ACK is 6–44 minutes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9260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Solar conjunction causes ~2-week communication</a:t>
            </a:r>
            <a:br/>
            <a:r>
              <a:t>blackouts twice per synodic period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33832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Deep-space links are inherently intermittent:</a:t>
            </a:r>
            <a:br/>
            <a:r>
              <a:t>no continuous end-to-end path exists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38404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Static routing cannot adapt to dynamic</a:t>
            </a:r>
            <a:br/>
            <a:r>
              <a:t>contact schedules and link degradation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9360" y="42976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Classical key exchange is infeasible across</a:t>
            </a:r>
            <a:br/>
            <a:r>
              <a:t>interplanetary distances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212080"/>
            <a:ext cx="10607040" cy="822960"/>
          </a:xfrm>
          <a:prstGeom prst="round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3035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Calibri"/>
              </a:defRPr>
            </a:pPr>
            <a:r>
              <a:t>AETHERIX addresses every one of these challenges — harnessing DTN store-and-forward, AI-driven adaptive routing, quantum-secured key distribution, and hybrid optical/RF links.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THE DISTANCE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FF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Why Space Breaks the Internet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[3] JPL Horizons (distance/light-time)  ·  [12] RFC 4838 (DTN rationale)  ·  [1] NASA MRO data rate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4 / 31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371600"/>
          <a:ext cx="512064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2560320"/>
              </a:tblGrid>
              <a:tr h="418011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Parameter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Value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Closest approach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54.6 million km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Farthest distance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401 million km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Distance variation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7.3× (735%)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One-way light time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3 – 22 minutes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Synodic period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780 days (26 months)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1801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Solar conjunction blackout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~2 weeks (twice/period)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126480" y="1371600"/>
          <a:ext cx="51206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2560320"/>
              </a:tblGrid>
              <a:tr h="402336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TCP/IP Assumption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Deep-Space Reality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Low latency (&lt; 200 ms)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6 – 44 min round trip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Continuous connectivity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Scheduled contact windows only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End-to-end path exists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No simultaneous path possible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Reliable ACKs in seconds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ACKs take minutes to hours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126480" y="3657600"/>
            <a:ext cx="5120640" cy="118872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6309360" y="3749039"/>
            <a:ext cx="47548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8C00"/>
                </a:solidFill>
                <a:latin typeface="Calibri"/>
              </a:defRPr>
            </a:pPr>
            <a:r>
              <a:t>"TCP/IP assumes the network is fast, reliable, and always connected.</a:t>
            </a:r>
            <a:br/>
            <a:r>
              <a:t>Deep space is none of those things."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120640"/>
            <a:ext cx="2468880" cy="1005840"/>
          </a:xfrm>
          <a:prstGeom prst="roundRect">
            <a:avLst/>
          </a:prstGeom>
          <a:solidFill>
            <a:srgbClr val="14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5120640"/>
            <a:ext cx="246888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25780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9EFF"/>
                </a:solidFill>
                <a:latin typeface="Calibri"/>
              </a:defRPr>
            </a:pPr>
            <a:r>
              <a:t>54.6M km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669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B0B8CC"/>
                </a:solidFill>
                <a:latin typeface="Calibri"/>
              </a:defRPr>
            </a:pPr>
            <a:r>
              <a:t>Min Distance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3280" y="5120640"/>
            <a:ext cx="2468880" cy="1005840"/>
          </a:xfrm>
          <a:prstGeom prst="roundRect">
            <a:avLst/>
          </a:prstGeom>
          <a:solidFill>
            <a:srgbClr val="14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83280" y="5120640"/>
            <a:ext cx="2468880" cy="38100"/>
          </a:xfrm>
          <a:prstGeom prst="rect">
            <a:avLst/>
          </a:prstGeom>
          <a:solidFill>
            <a:srgbClr val="FF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20440" y="525780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4D4D"/>
                </a:solidFill>
                <a:latin typeface="Calibri"/>
              </a:defRPr>
            </a:pPr>
            <a:r>
              <a:t>401M km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5669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B0B8CC"/>
                </a:solidFill>
                <a:latin typeface="Calibri"/>
              </a:defRPr>
            </a:pPr>
            <a:r>
              <a:t>Max Distance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26480" y="5120640"/>
            <a:ext cx="2468880" cy="1005840"/>
          </a:xfrm>
          <a:prstGeom prst="roundRect">
            <a:avLst/>
          </a:prstGeom>
          <a:solidFill>
            <a:srgbClr val="14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26480" y="5120640"/>
            <a:ext cx="2468880" cy="38100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63640" y="525780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8C00"/>
                </a:solidFill>
                <a:latin typeface="Calibri"/>
              </a:defRPr>
            </a:pPr>
            <a:r>
              <a:t>780 days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63640" y="5669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B0B8CC"/>
                </a:solidFill>
                <a:latin typeface="Calibri"/>
              </a:defRPr>
            </a:pPr>
            <a:r>
              <a:t>Synodic Period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69680" y="5120640"/>
            <a:ext cx="2468880" cy="1005840"/>
          </a:xfrm>
          <a:prstGeom prst="roundRect">
            <a:avLst/>
          </a:prstGeom>
          <a:solidFill>
            <a:srgbClr val="14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869680" y="5120640"/>
            <a:ext cx="246888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06840" y="525780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D4AA"/>
                </a:solidFill>
                <a:latin typeface="Calibri"/>
              </a:defRPr>
            </a:pPr>
            <a:r>
              <a:t>0.5–6 Mbps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06840" y="5669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B0B8CC"/>
                </a:solidFill>
                <a:latin typeface="Calibri"/>
              </a:defRPr>
            </a:pPr>
            <a:r>
              <a:t>Current DSN Rate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THE ANSWER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Delay-Tolerant Networking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[9] RFC 9171 BPv7  ·  [10] RFC 5326 LTP  ·  [11] RFC 7242 TCPCL  ·  [12] RFC 4838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5 / 31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463040"/>
            <a:ext cx="1828800" cy="14630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548640" y="155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Bundle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1645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B0B8CC"/>
                </a:solidFill>
                <a:latin typeface="Calibri"/>
              </a:defRPr>
            </a:pPr>
            <a:r>
              <a:t>Create data</a:t>
            </a:r>
            <a:br/>
            <a:r>
              <a:t>bundle (BPv7)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1720" y="192024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6B7B96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80360" y="1463040"/>
            <a:ext cx="1828800" cy="14630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2971800" y="155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8B5CF6"/>
                </a:solidFill>
                <a:latin typeface="Calibri"/>
              </a:defRPr>
            </a:pPr>
            <a:r>
              <a:t>Store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800" y="1920240"/>
            <a:ext cx="1645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B0B8CC"/>
                </a:solidFill>
                <a:latin typeface="Calibri"/>
              </a:defRPr>
            </a:pPr>
            <a:r>
              <a:t>Buffer at</a:t>
            </a:r>
            <a:br/>
            <a:r>
              <a:t>local node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192024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6B7B96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03520" y="1463040"/>
            <a:ext cx="1828800" cy="14630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5394960" y="155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8C00"/>
                </a:solidFill>
                <a:latin typeface="Calibri"/>
              </a:defRPr>
            </a:pPr>
            <a:r>
              <a:t>Wait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94960" y="1920240"/>
            <a:ext cx="1645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B0B8CC"/>
                </a:solidFill>
                <a:latin typeface="Calibri"/>
              </a:defRPr>
            </a:pPr>
            <a:r>
              <a:t>Hold until</a:t>
            </a:r>
            <a:br/>
            <a:r>
              <a:t>contact window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78040" y="192024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6B7B96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26680" y="1463040"/>
            <a:ext cx="1828800" cy="14630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155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00D4AA"/>
                </a:solidFill>
                <a:latin typeface="Calibri"/>
              </a:defRPr>
            </a:pPr>
            <a:r>
              <a:t>Forward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8120" y="1920240"/>
            <a:ext cx="1645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B0B8CC"/>
                </a:solidFill>
                <a:latin typeface="Calibri"/>
              </a:defRPr>
            </a:pPr>
            <a:r>
              <a:t>Transmit to</a:t>
            </a:r>
            <a:br/>
            <a:r>
              <a:t>next hop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0" y="192024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6B7B96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149840" y="1463040"/>
            <a:ext cx="1828800" cy="14630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5" name="TextBox 24"/>
          <p:cNvSpPr txBox="1"/>
          <p:nvPr/>
        </p:nvSpPr>
        <p:spPr>
          <a:xfrm>
            <a:off x="10241280" y="155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2ECC71"/>
                </a:solidFill>
                <a:latin typeface="Calibri"/>
              </a:defRPr>
            </a:pPr>
            <a:r>
              <a:t>Deliver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41280" y="1920240"/>
            <a:ext cx="1645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B0B8CC"/>
                </a:solidFill>
                <a:latin typeface="Calibri"/>
              </a:defRPr>
            </a:pPr>
            <a:r>
              <a:t>Reach final</a:t>
            </a:r>
            <a:br/>
            <a:r>
              <a:t>destination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3200400"/>
            <a:ext cx="3291840" cy="12801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BPv7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Bundle Protocol v7</a:t>
            </a:r>
            <a:br/>
            <a:r>
              <a:t>RFC 9171 — store &amp;</a:t>
            </a:r>
            <a:br/>
            <a:r>
              <a:t>forward with custody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97680" y="3200400"/>
            <a:ext cx="3291840" cy="12801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AI Routing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Multi-agent federated</a:t>
            </a:r>
            <a:br/>
            <a:r>
              <a:t>Q-learning adapts in</a:t>
            </a:r>
            <a:br/>
            <a:r>
              <a:t>real time to contacts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955280" y="3200400"/>
            <a:ext cx="3291840" cy="12801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D4AA"/>
                </a:solidFill>
                <a:latin typeface="Calibri"/>
              </a:defRPr>
            </a:pPr>
            <a:r>
              <a:t>QKD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BB84 &amp; E91 quantum</a:t>
            </a:r>
            <a:br/>
            <a:r>
              <a:t>key distribution with</a:t>
            </a:r>
            <a:br/>
            <a:r>
              <a:t>repeater chains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4754880"/>
            <a:ext cx="10607040" cy="9144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31" name="TextBox 30"/>
          <p:cNvSpPr txBox="1"/>
          <p:nvPr/>
        </p:nvSpPr>
        <p:spPr>
          <a:xfrm>
            <a:off x="914400" y="484632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B0B8CC"/>
                </a:solidFill>
                <a:latin typeface="Calibri"/>
              </a:defRPr>
            </a:pPr>
            <a:r>
              <a:t>Think of it like the postal service: you don't need a continuous connection between sender and receiver — each post office (node) stores the letter (bundle) until the next truck (contact window) is available, then forwards it one hop closer to the destination.</a:t>
            </a:r>
          </a:p>
        </p:txBody>
      </p:sp>
    </p:spTree>
  </p:cSld>
  <p:transition spd="med" advClick="1">
    <p:wipe dir="d"/>
  </p:transition>
  <p:clrMapOvr>
    <a:masterClrMapping/>
  </p:clrMapOvr>
  <p:timing>
    <p:tnLst>
      <p:par>
        <p:cTn id="1" dur="indefinite" restart="never" nodeType="tmRoot">
          <p:childTnLst>
            <p:par>
              <p:cTn id="2" fill="hold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after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0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3" fill="hold">
                <p:stCondLst>
                  <p:cond delay="150"/>
                </p:stCondLst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presetID="10" presetClass="entr" presetSubtype="0" fill="hold" nodeType="afterEffect">
                            <p:stCondLst>
                              <p:cond delay="150"/>
                            </p:stCondLst>
                            <p:childTnLst>
                              <p:set>
                                <p:cBhvr>
                                  <p:cTn id="6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7" dur="500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4" fill="hold">
                <p:stCondLst>
                  <p:cond delay="300"/>
                </p:stCondLst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presetID="10" presetClass="entr" presetSubtype="0" fill="hold" nodeType="after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7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8" dur="50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5" fill="hold">
                <p:stCondLst>
                  <p:cond delay="450"/>
                </p:stCondLst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presetID="10" presetClass="entr" presetSubtype="0" fill="hold" nodeType="afterEffect">
                            <p:stCondLst>
                              <p:cond delay="450"/>
                            </p:stCondLst>
                            <p:childTnLst>
                              <p:set>
                                <p:cBhvr>
                                  <p:cTn id="8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00"/>
                                  <p:tgtEl>
                                    <p:spTgt spid="2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6" fill="hold">
                <p:stCondLst>
                  <p:cond delay="600"/>
                </p:stCondLst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nodeType="afterEffect">
                            <p:stCondLst>
                              <p:cond delay="600"/>
                            </p:stCondLst>
                            <p:childTnLst>
                              <p:set>
                                <p:cBhvr>
                                  <p:cTn id="9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500"/>
                                  <p:tgtEl>
                                    <p:spTgt spid="2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SYSTEM ARCHITECTURE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868680"/>
            <a:ext cx="22860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ystem_archite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67" y="1188720"/>
            <a:ext cx="11338560" cy="46299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[A1] rl_agent.py  ·  [A2] topology.py  ·  [A4] link_budget.py  ·  [A5] qkd.py  ·  github.com/matx104/AETHERIX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6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BPv7 DEEP DIVE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The Foundation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[9] RFC 9171  ·  [2] CCSDS 734.2-B-1  ·  [10] RFC 5326 LTP  ·  [11] RFC 7242 TCPCL  ·  [12] RFC 4838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7 / 31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463040"/>
            <a:ext cx="5120640" cy="8229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22960" y="150876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9EFF"/>
                </a:solidFill>
                <a:latin typeface="Calibri"/>
              </a:defRPr>
            </a:pPr>
            <a:r>
              <a:t>Application Layer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4708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User data, commands, telemetry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22402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B96"/>
                </a:solidFill>
                <a:latin typeface="Calibri"/>
              </a:defRPr>
            </a:pPr>
            <a:r>
              <a:t>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423160"/>
            <a:ext cx="5120640" cy="8229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22960" y="246888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8B5CF6"/>
                </a:solidFill>
                <a:latin typeface="Calibri"/>
              </a:defRPr>
            </a:pPr>
            <a:r>
              <a:t>Bundle Protocol v7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80720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Routing, custody, fragmentation, TTL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4640" y="320040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B96"/>
                </a:solidFill>
                <a:latin typeface="Calibri"/>
              </a:defRPr>
            </a:pPr>
            <a:r>
              <a:t>▼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383280"/>
            <a:ext cx="5120640" cy="8229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822960" y="342900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D4AA"/>
                </a:solidFill>
                <a:latin typeface="Calibri"/>
              </a:defRPr>
            </a:pPr>
            <a:r>
              <a:t>Convergence Layer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376732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LTP (space), TCPCL (Earth), UDPCL (ISL)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41605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B96"/>
                </a:solidFill>
                <a:latin typeface="Calibri"/>
              </a:defRPr>
            </a:pPr>
            <a:r>
              <a:t>▼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343400"/>
            <a:ext cx="5120640" cy="8229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822960" y="438912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8C00"/>
                </a:solidFill>
                <a:latin typeface="Calibri"/>
              </a:defRPr>
            </a:pPr>
            <a:r>
              <a:t>Physical Layer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472744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Optical 1550nm / Ka-band RF links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6126480" y="1463040"/>
          <a:ext cx="512064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880"/>
                <a:gridCol w="1706880"/>
                <a:gridCol w="1706880"/>
              </a:tblGrid>
              <a:tr h="39624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Priority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Class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Use Case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P0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EMERGENCY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Life-critical alerts, abort commands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URGENT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Navigation corrections, hazard warnings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P2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NORMAL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Telemetry, science data, commands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P3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LOW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Software updates, bulk file transfer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P4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BULK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Background sync, archival data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126480" y="4023360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D4AA"/>
                </a:solidFill>
                <a:latin typeface="Calibri"/>
              </a:defRPr>
            </a:pPr>
            <a:r>
              <a:t>Store-and-Forward Steps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26480" y="4315968"/>
            <a:ext cx="1828800" cy="254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126480" y="438912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1. Bundle created at source with destination EID + TTL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6480" y="466344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2. Node stores bundle in priority queue (buffer mgmt)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6480" y="493776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3. Contact window opens → best next-hop selected by RL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26480" y="521208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4. Bundle transmitted via convergence layer (LTP/TCPCL)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26480" y="548640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5. Custody transfer confirms; repeat until destination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5669280"/>
            <a:ext cx="10607040" cy="6400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32" name="TextBox 31"/>
          <p:cNvSpPr txBox="1"/>
          <p:nvPr/>
        </p:nvSpPr>
        <p:spPr>
          <a:xfrm>
            <a:off x="822960" y="5760720"/>
            <a:ext cx="10241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009EFF"/>
                </a:solidFill>
                <a:latin typeface="Calibri"/>
              </a:defRPr>
            </a:pPr>
            <a:r>
              <a:t>Standards: RFC 9171 (BPv7)  •  RFC 4838 (DTN Arch)  •  RFC 5326 (LTP)  •  CCSDS 734.2-B-1  •  CCSDS 734.3-B-1 (SABR)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PROTOCOL STACK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868680"/>
            <a:ext cx="22860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protocol_st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47" y="1188720"/>
            <a:ext cx="10058400" cy="49453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[9] RFC 9171  ·  [10] RFC 5326  ·  [11] RFC 7242  ·  [2] CCSDS 734.2-B-1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8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NETWORK TOPOLOGY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241 Nodes, 5 Tiers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" y="1463040"/>
            <a:ext cx="73152" cy="59436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38912" y="1463040"/>
            <a:ext cx="4480560" cy="594360"/>
          </a:xfrm>
          <a:prstGeom prst="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25400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T1  Earth Ground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defRPr sz="800" b="0">
                <a:solidFill>
                  <a:srgbClr val="B0B8CC"/>
                </a:solidFill>
                <a:latin typeface="Calibri"/>
              </a:defRPr>
            </a:pPr>
            <a:r>
              <a:t>5 nodes — 3 DSN (Goldstone, Madrid, Canberra) + MOC + SOC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176272"/>
            <a:ext cx="73152" cy="5943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8912" y="2176272"/>
            <a:ext cx="4480560" cy="594360"/>
          </a:xfrm>
          <a:prstGeom prst="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25400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T2  Earth Orbital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defRPr sz="800" b="0">
                <a:solidFill>
                  <a:srgbClr val="B0B8CC"/>
                </a:solidFill>
                <a:latin typeface="Calibri"/>
              </a:defRPr>
            </a:pPr>
            <a:r>
              <a:t>51 nodes — 3 GEO relays + 48 LEO laser constellation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2889504"/>
            <a:ext cx="73152" cy="594360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" y="2889504"/>
            <a:ext cx="4480560" cy="594360"/>
          </a:xfrm>
          <a:prstGeom prst="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25400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T3  Deep Space Transit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defRPr sz="800" b="0">
                <a:solidFill>
                  <a:srgbClr val="B0B8CC"/>
                </a:solidFill>
                <a:latin typeface="Calibri"/>
              </a:defRPr>
            </a:pPr>
            <a:r>
              <a:t>4 nodes — ES-L4, ES-L5 + 2 transfer-orbit relays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" y="3602736"/>
            <a:ext cx="73152" cy="594360"/>
          </a:xfrm>
          <a:prstGeom prst="rect">
            <a:avLst/>
          </a:prstGeom>
          <a:solidFill>
            <a:srgbClr val="FF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912" y="3602736"/>
            <a:ext cx="4480560" cy="594360"/>
          </a:xfrm>
          <a:prstGeom prst="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25400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T4  Mars Orbital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defRPr sz="800" b="0">
                <a:solidFill>
                  <a:srgbClr val="B0B8CC"/>
                </a:solidFill>
                <a:latin typeface="Calibri"/>
              </a:defRPr>
            </a:pPr>
            <a:r>
              <a:t>4 nodes — 2 areostationary + 1 polar + 1 orbiter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5760" y="4315968"/>
            <a:ext cx="73152" cy="594360"/>
          </a:xfrm>
          <a:prstGeom prst="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912" y="4315968"/>
            <a:ext cx="4480560" cy="594360"/>
          </a:xfrm>
          <a:prstGeom prst="rect">
            <a:avLst/>
          </a:prstGeom>
          <a:solidFill>
            <a:srgbClr val="141B2D"/>
          </a:solidFill>
          <a:ln w="1270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25400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T5  Mars Surface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defRPr sz="800" b="0">
                <a:solidFill>
                  <a:srgbClr val="B0B8CC"/>
                </a:solidFill>
                <a:latin typeface="Calibri"/>
              </a:defRPr>
            </a:pPr>
            <a:r>
              <a:t>177 nodes — 2 bases, 5 rovers, 10 drones, 160 sensors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" y="5212080"/>
            <a:ext cx="8412480" cy="5943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2400"/>
          <a:lstStyle/>
          <a:p>
            <a:pPr algn="ctr">
              <a:defRPr sz="1100">
                <a:solidFill>
                  <a:srgbClr val="00D4AA"/>
                </a:solidFill>
              </a:defRPr>
            </a:pPr>
            <a:r>
              <a:t>Multiple redundant paths · No single point of failure · Lagrange relays for conjunction coverage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AETHERIX topology.py (241 nodes, 5 tiers)  ·  [1] NASA Deep Space Network (Goldstone/Madrid/Canberra)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9 / 31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5-TIER NETWORK DIAGRAM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868680"/>
            <a:ext cx="22860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5tier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607" y="1188720"/>
            <a:ext cx="8412480" cy="50474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topology.py (241 nodes, 5 tiers)  ·  [3] JPL Horizons (ES-L4/L5)  ·  [1] NASA DSN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10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OPTICAL COMMUNICATIONS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10–100x Capability Over RF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74320" y="1417320"/>
            <a:ext cx="2834640" cy="10972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2ECC71"/>
                </a:solidFill>
                <a:latin typeface="Calibri"/>
              </a:defRPr>
            </a:pPr>
            <a:r>
              <a:t>100–200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Mbps at closest approach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46120" y="1417320"/>
            <a:ext cx="2834640" cy="10972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10–20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Mbps average distance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17320"/>
            <a:ext cx="2834640" cy="10972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FF4D4D"/>
                </a:solidFill>
                <a:latin typeface="Calibri"/>
              </a:defRPr>
            </a:pPr>
            <a:r>
              <a:t>2–5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Mbps at farthest point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2651760"/>
            <a:ext cx="4389120" cy="164592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Key Equations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FSPL = 20·log₁₀(4πd/λ)  — free-space path loss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Gain = 10·log₁₀(η·(πD/λ)²)  — antenna gain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Pr = Pt + Gt + Gr − FSPL  — received power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846320" y="2651760"/>
          <a:ext cx="402336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011680"/>
              </a:tblGrid>
              <a:tr h="329184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Parameter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Value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Wavelength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1550 nm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Tx Power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 W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Tx Aperture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22 cm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Rx Aperture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1.0 m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[5] CCSDS 141.0-B-1 (optical link)  ·  [A4] AETHERIX link_budget.py  ·  [1] NASA MRO (6 Mbps RF baseline)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11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DATA RATE VS DISTANCE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F8C00"/>
                </a:solidFill>
                <a:latin typeface="Calibri"/>
              </a:defRPr>
            </a:pPr>
            <a:r>
              <a:t>1550 nm Optical Link Performance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2286000" cy="38100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ata_rate_vs_dist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047" y="1485900"/>
            <a:ext cx="6705600" cy="4023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566928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200 Mbps at closest approach to 2 Mbps at maximum distance  ·  10–100× capability over RF [1]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[5] CCSDS 141.0-B-1  ·  [A4] AETHERIX link_budget.py (physics-derived capability)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12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EARTH–MARS DATA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7 Hops from Perseverance Rover to Mission Control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22860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1088136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3017520"/>
                <a:gridCol w="3017520"/>
                <a:gridCol w="2743200"/>
                <a:gridCol w="1371600"/>
              </a:tblGrid>
              <a:tr h="34290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Hop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From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To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Link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Time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Perseverance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MRS-Alpha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UHF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~5 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MRS-Alpha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MRS-Polar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Optical ISL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~1 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3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MRS-Polar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ES-L5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1550 nm laser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~12.5 min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4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ES-L5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ES-L4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Optical ISL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~2 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ES-L4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LEO Constellation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1550 nm laser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~0.1 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6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LEO Constellation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DSN Madrid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Fiber downlink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~1 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7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DSN Madrid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JPL MOC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Terrestrial fiber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~0.5 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74320" y="452628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FF8C00"/>
                </a:solidFill>
                <a:latin typeface="Calibri"/>
              </a:defRPr>
            </a:pPr>
            <a:r>
              <a:t>~13 min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Total Transfer [3]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6120" y="452628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2ECC71"/>
                </a:solidFill>
                <a:latin typeface="Calibri"/>
              </a:defRPr>
            </a:pPr>
            <a:r>
              <a:t>98.7%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Delivery (target)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452628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D4AA"/>
                </a:solidFill>
                <a:latin typeface="Calibri"/>
              </a:defRPr>
            </a:pPr>
            <a:r>
              <a:t>15 Mbps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Throughput (target)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89720" y="452628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7 hops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Path Length [A2]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71500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B0B8CC"/>
                </a:solidFill>
                <a:latin typeface="Calibri"/>
              </a:defRPr>
            </a:pPr>
            <a:r>
              <a:t>Stored-and-forwarded at each custodian  ·  ~13 min transit vs 12.5 min one-way light 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topology.py (7-hop path)  ·  [3] JPL Horizons (light-time)  ·  delivery/throughput are design targets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13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DATA FLOW — MARS TO EARTH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868680"/>
            <a:ext cx="22860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data_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527" y="1188720"/>
            <a:ext cx="9692640" cy="49270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topology.py (full data path)  ·  [3] JPL Horizons (light-time)  ·  delivery ratio is a design target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14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RL-BASED ROUTING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AI Innovation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74320" y="1417320"/>
            <a:ext cx="4206240" cy="22860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Contact Graph Routing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Pre-computed contact plans required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Cannot adapt to unexpected link failures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Computational cost grows O(n³) per route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No learning from historical performance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Single-path — ignores multipath opportunity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63440" y="1417320"/>
            <a:ext cx="4206240" cy="22860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RL Agent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State: (node, neighbors, link quality, buffer)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Actions: forward | store | drop | split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Reward: R = α(delivery) − β(delay) − γ(hops) − δ(drops) − ε(energy) [A1]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ε-greedy exploration, decay 0.995 (α=1.0, δ=10.0) [A1]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Q-table + federated aggregation across nodes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" y="3886200"/>
            <a:ext cx="28346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2ECC71"/>
                </a:solidFill>
                <a:latin typeface="Calibri"/>
              </a:defRPr>
            </a:pPr>
            <a:r>
              <a:t>713/800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Forward decisions [A3]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46120" y="3886200"/>
            <a:ext cx="28346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seconds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Recovery vs hours [A1]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3886200"/>
            <a:ext cx="28346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Q-table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Auditable policy [A1]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[A1] rl_agent.py (reward fn, ε-decay 0.995)  ·  [A3] run_simulation Module 3 (training convergence 713/800)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15 / 31</a:t>
            </a:r>
          </a:p>
        </p:txBody>
      </p:sp>
    </p:spTree>
  </p:cSld>
  <p:transition spd="med" advClick="1">
    <p:wipe dir="d"/>
  </p:transition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RL ROUTING Q-VALUE HEATMAP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Convergence of Optimal Routing Decisions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22860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l_routing_heat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47" y="1608874"/>
            <a:ext cx="10058400" cy="37774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566928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Warm colors = high-value actions  ·  Cool colors = poor choices the agent avoids [A1]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[A1] rl_agent.py  ·  [A3] run_simulation Module 3 (training)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16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NETWORK TOPOLOGY GRAPH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868680"/>
            <a:ext cx="22860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network_topolo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487" y="1188720"/>
            <a:ext cx="8046720" cy="4928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topology.py (241-node graph, BFS)  ·  [A1] rl_agent.py (RL routing on the graph)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17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QUANTUM SECURITY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Future-Proof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74320" y="1417320"/>
            <a:ext cx="4389120" cy="22860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BB84 Protocol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1. Alice sends random polarized photons (H/V, D/A bases) [13]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2. Bob measures each photon in a random basis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3. Public reconciliation — keep matching-basis bits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4. Error estimation — sample subset for QBER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5. Privacy amplification — universal hashing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6. QBER &lt; 11% → SECURE key established [15]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46320" y="1417320"/>
            <a:ext cx="4023360" cy="22860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Post-Quantum Cryptography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Kyber (ML-KEM, FIPS 203) — key encapsulation [16]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Dilithium (ML-DSA, FIPS 204) — digital signatures [17]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NIST PQC standard — quantum-resistant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Hybrid classical-quantum key exchange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74320" y="3886200"/>
          <a:ext cx="859536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5120"/>
                <a:gridCol w="2865120"/>
                <a:gridCol w="2865120"/>
              </a:tblGrid>
              <a:tr h="34290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Phase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Protocol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Key Rate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Phase 1 — LEO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BB84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1–10 kbps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Phase 2 — GEO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BB84 + E91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10–100 kbps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Phase 3 — Mars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E91 + Repeaters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1+ kbps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[13] Bennett-Brassard 1984  ·  [14] Ekert 1991  ·  [15] Shor-Preskill 2000 (QBER&lt;11%)  ·  [16][17] NIST FIPS 203/204  ·  [A5] qkd.py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18 / 31</a:t>
            </a:r>
          </a:p>
        </p:txBody>
      </p:sp>
    </p:spTree>
  </p:cSld>
  <p:transition spd="med" advClick="1">
    <p:cover dir="l"/>
  </p:transition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QKD SECURITY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8B5CF6"/>
                </a:solidFill>
                <a:latin typeface="Calibri"/>
              </a:defRPr>
            </a:pPr>
            <a:r>
              <a:t>QBER vs Eavesdropper Detection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2286000" cy="381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qkd_secu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47" y="1701437"/>
            <a:ext cx="10058400" cy="35922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566928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QBER &lt; 11% threshold ensures security [15]  ·  Any eavesdropping attempt is detected [13]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[15] Shor-Preskill 2000 (11% threshold)  ·  [13] BB84  ·  [A5] AETHERIX qkd.py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19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ORBITAL MECHANICS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Contact Windows &amp; Doppler Compensation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417320"/>
          <a:ext cx="429768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/>
                <a:gridCol w="2148840"/>
              </a:tblGrid>
              <a:tr h="300445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Parameter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Value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</a:tr>
              <a:tr h="3004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Semi-major axis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1.524 AU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004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Synodic period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779.94 days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004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Distance range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54.6M – 401M km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004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Areostationary altitude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17,032 km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004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One-way light time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3 – 22 minutes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0045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Doppler shift (Ka, max)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±2.1 MHz @ 24 km/s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663440" y="1417320"/>
          <a:ext cx="420624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"/>
                <a:gridCol w="1051560"/>
                <a:gridCol w="1051560"/>
                <a:gridCol w="1051560"/>
              </a:tblGrid>
              <a:tr h="420624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Window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Availability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Duration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Data Rate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Optimal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99%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8–12 hrs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100–200 Mbps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Good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95%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6–8 hrs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20–100 Mbps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Fair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85%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4–6 hrs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5–20 Mbps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Blackout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0%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2–4 weeks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[3] JPL Horizons (synodic 779.94 d, 54.6M–401M km)  ·  [A2] topology.py  ·  [A4] link_budget.py (windows)  ·  src/orbital/doppler.py (±2.1 MHz Ka Doppler @ 24 km/s)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20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Calibri"/>
              </a:defRPr>
            </a:pPr>
            <a:r>
              <a:t>RADIATION-HARDENED COMPUTING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Surviving the Space Radiation Environment (LO-e)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463040"/>
          <a:ext cx="6400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</a:tblGrid>
              <a:tr h="438912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Effect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What it does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Mitigation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SEU (Single Event Upset)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Bit flip in memory/register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SECDED ECC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MBU (Multiple Bit Upset)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≥2 adjacent bits flipped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Bit interleaving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SEL (Single Event Latchup)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Parasitic short — destructive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Current limit + power-cycle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TID (Total Ionizing Dose)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Cumulative degradation (krad)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Rad-hard parts (RAD750) [18]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949440" y="1463040"/>
            <a:ext cx="4937760" cy="21945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FF4D4D"/>
                </a:solidFill>
                <a:latin typeface="Calibri"/>
              </a:defRPr>
            </a:pPr>
            <a:r>
              <a:t>Defense-in-Depth Stack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1. TMR — 3 replicas + majority voter masks single fault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2. SECDED (39,32) ECC — corrects 1, detects 2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3. Memory scrubbing — rewrite before 2nd upset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4. FDIR + watchdog — detect → isolate → reload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5. SAFE-MODE after recovery budget exhausted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7947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ECC71"/>
                </a:solidFill>
                <a:latin typeface="Calibri"/>
              </a:defRPr>
            </a:pPr>
            <a:r>
              <a:t>DEMONSTRATED — run_simulation Module 6 [A6]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420624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FF8C00"/>
                </a:solidFill>
                <a:latin typeface="Calibri"/>
              </a:defRPr>
            </a:pPr>
            <a:r>
              <a:t>37,159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Raw upsets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420624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2ECC71"/>
                </a:solidFill>
                <a:latin typeface="Calibri"/>
              </a:defRPr>
            </a:pPr>
            <a:r>
              <a:t>200×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Protection factor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420624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009EFF"/>
                </a:solidFill>
                <a:latin typeface="Calibri"/>
              </a:defRPr>
            </a:pPr>
            <a:r>
              <a:t>3,334×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TMR gain (p=1e-4)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89720" y="420624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8B5CF6"/>
                </a:solidFill>
                <a:latin typeface="Calibri"/>
              </a:defRPr>
            </a:pPr>
            <a:r>
              <a:t>2,127×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RAD750 TID margin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4406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00D4AA"/>
                </a:solidFill>
                <a:latin typeface="Calibri"/>
              </a:defRPr>
            </a:pPr>
            <a:r>
              <a:t>Heritage: NASA RAD750 (Curiosity, Perseverance) [18]  ·  ESA LEON3FT [19]  ·  Code: src/computing/radiation.py [A6]  ·  ~186 residual errors vs 37,159 raw (200×)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[A6] AETHERIX radiation.py (demonstrated Module 6)  ·  [18] BAE RAD750  ·  [19] ESA LEON3FT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21 / 31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MISSION-CRITICAL DATA PRIORITIZATION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Bandwidth Triage on a Starved, Intermittent Link (LO-f)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463040"/>
          <a:ext cx="676656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691640"/>
                <a:gridCol w="1691640"/>
                <a:gridCol w="1691640"/>
              </a:tblGrid>
              <a:tr h="438912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Tier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Class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Examples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BPv7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P0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Emergency / Safety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Health, collision avoid, faults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EMERGENCY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Mission-critical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Command ACKs, time-sensitive sci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HIGH_SCIENCE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P2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High-priority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Routine telemetry, scheduled sci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STANDARD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P4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Low / Bulk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Housekeeping, file xfer, SW images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BULK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315200" y="1463040"/>
            <a:ext cx="4572000" cy="21945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FF8C00"/>
                </a:solidFill>
                <a:latin typeface="Calibri"/>
              </a:defRPr>
            </a:pPr>
            <a:r>
              <a:t>Three Levers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1. Compression (pre-transmit) [7][8]: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   Telemetry → CCSDS 121.0-B-3 (Rice) ≈ 3× [7]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   Imagery → CCSDS 122.0-B-2 (wavelet) ≈ 10× [8]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2. Deadline-aware preemptive QoS [A7]: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   strict priority → earliest deadline; defer if infeasible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3. BPv7 fragmentation [9]: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   send what fits; defer rest; link never idle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840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ECC71"/>
                </a:solidFill>
                <a:latin typeface="Calibri"/>
              </a:defRPr>
            </a:pPr>
            <a:r>
              <a:t>DEMONSTRATED SCENARIO — src/routing/prioritization.py [A7]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425196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2ECC71"/>
                </a:solidFill>
                <a:latin typeface="Calibri"/>
              </a:defRPr>
            </a:pPr>
            <a:r>
              <a:t>5/6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Items delivered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425196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00D4AA"/>
                </a:solidFill>
                <a:latin typeface="Calibri"/>
              </a:defRPr>
            </a:pPr>
            <a:r>
              <a:t>100%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Link utilisation (target)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425196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FF8C00"/>
                </a:solidFill>
                <a:latin typeface="Calibri"/>
              </a:defRPr>
            </a:pPr>
            <a:r>
              <a:t>41%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SW update fragmented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89720" y="425196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FF4D4D"/>
                </a:solidFill>
                <a:latin typeface="Calibri"/>
              </a:defRPr>
            </a:pPr>
            <a:r>
              <a:t>P0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Emergency preempts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[A7] AETHERIX prioritization.py  ·  [7] CCSDS 121.0-B-3  ·  [8] CCSDS 122.0-B-2  ·  [9] RFC 9171 (fragmentation)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22 / 31</a:t>
            </a:r>
          </a:p>
        </p:txBody>
      </p:sp>
    </p:spTree>
  </p:cSld>
  <p:transition spd="med" advClick="1">
    <p:cover dir="l"/>
  </p:transition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PERFORMANCE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>
                <a:solidFill>
                  <a:srgbClr val="00D4AA"/>
                </a:solidFill>
              </a:defRPr>
            </a:pPr>
            <a:r>
              <a:t>AETHERIX vs Current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" y="1143000"/>
          <a:ext cx="841248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</a:tblGrid>
              <a:tr h="38862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Metric</a:t>
                      </a:r>
                    </a:p>
                  </a:txBody>
                  <a:tcPr anchor="ctr" marL="73152" marR="73152" marT="36576" marB="36576">
                    <a:solidFill>
                      <a:srgbClr val="2ECC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Current (MRO) [1]</a:t>
                      </a:r>
                    </a:p>
                  </a:txBody>
                  <a:tcPr anchor="ctr" marL="73152" marR="73152" marT="36576" marB="36576">
                    <a:solidFill>
                      <a:srgbClr val="2ECC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AETHERIX [A4]</a:t>
                      </a:r>
                    </a:p>
                  </a:txBody>
                  <a:tcPr anchor="ctr" marL="73152" marR="73152" marT="36576" marB="36576">
                    <a:solidFill>
                      <a:srgbClr val="2ECC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Note</a:t>
                      </a:r>
                    </a:p>
                  </a:txBody>
                  <a:tcPr anchor="ctr" marL="73152" marR="73152" marT="36576" marB="36576">
                    <a:solidFill>
                      <a:srgbClr val="2ECC7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Downlink Rate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0.5-6 Mbps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2-200 Mbps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10-100× capability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Daily Volume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5-10 GB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50-100 GB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Est. (link-driven)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Availability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60-75%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&gt;95%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Design target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Routing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Static (CGR)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RL-adaptive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Adaptive [A1]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Security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AES-256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QKD + PQC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Future-proof [16][17]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Scalability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5-10 assets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241 nodes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10-100× [A2]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Conjunction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Blackout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L4/L5 relay (target)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+50-70% (target) [A8]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[1] NASA MRO (0.5–6 Mbps)  ·  [A4] link_budget.py (2–200 Mbps capability)  ·  [A2] topology.py  ·  [A8] Module 4  ·  targets clearly labelled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23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AETHERIX vs CURRENT SYSTEMS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ECC71"/>
                </a:solidFill>
                <a:latin typeface="Calibri"/>
              </a:defRPr>
            </a:pPr>
            <a:r>
              <a:t>Head-to-Head Performance Metrics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2286000" cy="38100"/>
          </a:xfrm>
          <a:prstGeom prst="rect">
            <a:avLst/>
          </a:prstGeom>
          <a:solidFill>
            <a:srgbClr val="2EC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performance_comparis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047" y="1485900"/>
            <a:ext cx="6705600" cy="4023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566928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10–100× data-rate capability (link budget [A4] vs [1])  ·  availability/routing are design targets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[1] NASA MRO  ·  [A4] AETHERIX link_budget.py  ·  [A2] topology.py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24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IMPLEMENTATION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>
                <a:solidFill>
                  <a:srgbClr val="00D4AA"/>
                </a:solidFill>
              </a:defRPr>
            </a:pPr>
            <a:r>
              <a:t>What We Built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12467" y="141732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2ECC71"/>
                </a:solidFill>
                <a:latin typeface="Calibri"/>
              </a:defRPr>
            </a:pPr>
            <a:r>
              <a:t>25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Modules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061307" y="141732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643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Tests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0147" y="141732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12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Demos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358987" y="141732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FF8C00"/>
                </a:solidFill>
                <a:latin typeface="Calibri"/>
              </a:defRPr>
            </a:pPr>
            <a:r>
              <a:t>5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Policies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2560320"/>
            <a:ext cx="3931920" cy="15544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E2A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600"/>
              </a:spcAft>
              <a:defRPr sz="1300" b="1">
                <a:solidFill>
                  <a:srgbClr val="00D4AA"/>
                </a:solidFill>
                <a:latin typeface="Calibri"/>
              </a:defRPr>
            </a:pPr>
            <a:r>
              <a:t>Core Modules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Link Budget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RL Agent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QKD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Bundle Protocol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Topology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Simulation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63440" y="2560320"/>
            <a:ext cx="4206240" cy="15544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E2A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600"/>
              </a:spcAft>
              <a:defRPr sz="1300" b="1">
                <a:solidFill>
                  <a:srgbClr val="00D4AA"/>
                </a:solidFill>
                <a:latin typeface="Calibri"/>
              </a:defRPr>
            </a:pPr>
            <a:r>
              <a:t>Standards Compliance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754880" y="3063240"/>
          <a:ext cx="40233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011680"/>
              </a:tblGrid>
              <a:tr h="12573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Standard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Title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RFC 9171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Bundle Protocol v7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RFC 4838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DTN Architecture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RFC 5326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LTP (deep space)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RFC 9172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BPSec (security)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CCSDS 734.2-B-1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CCSDS Bundle Protocol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CCSDS 734.3-B-1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SABR (contact routing)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CCSDS 141.0-B-1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Optical comms phys.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[9][10][11][12] IETF RFCs  ·  [2][5] CCSDS standards  ·  [A1]–[A8] AETHERIX modules (github.com/matx104/AETHERIX)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25 / 31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TRADE-OFF ANALYSIS — WHY THESE CHOICES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6B7B96"/>
                </a:solidFill>
                <a:latin typeface="Calibri"/>
              </a:defRPr>
            </a:pPr>
            <a:r>
              <a:t>Every decision traded performance for auditability &amp; reproducibility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463040"/>
          <a:ext cx="116128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0960"/>
                <a:gridCol w="3870960"/>
                <a:gridCol w="3870960"/>
              </a:tblGrid>
              <a:tr h="48768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Decision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Choice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Rationale (vs alternative)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Optical vs RF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Hybrid 1550 nm + Ka-band fallback [4]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10–100× throughput [A4]; RF survives clouds &amp; corona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Routing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Custom Q-learning, not ION-DTN CGR [A1]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Adapts to live state; CGR re-plans on stale schedule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RL model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Q-tables now, DQN later (Phase 6)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Every Q-value human-auditable; trains in seconds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State space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Discretised, 241 nodes [A2]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Right-sized for tabular policy; DQN path documented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Reward weights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α=1.0, δ=10.0, ε-decay 0.995 [A1]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Drop penalty 10× delivery to forbid bundle loss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74320" y="4572000"/>
            <a:ext cx="11612880" cy="12801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2ECC71"/>
                </a:solidFill>
                <a:latin typeface="Calibri"/>
              </a:defRPr>
            </a:pPr>
            <a:r>
              <a:t>Bottom Line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Each choice sacrifices maximum theoretical performance for auditability and reproducibility — exactly what a defence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and a research artefact require. DQN / ns-3 / ION-DTN are the documented production transition (Phases 7–9).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DSOC heritage: NASA flew optical + RF side-by-side on Psyche [4] — AETHERIX mirrors that hybrid model.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[A1] rl_agent.py / training.py  ·  [A4] link_budget.py  ·  [4] NASA DSOC (Psyche)  ·  [A2] topology.py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26 / 31</a:t>
            </a:r>
          </a:p>
        </p:txBody>
      </p:sp>
    </p:spTree>
  </p:cSld>
  <p:transition spd="med" advClick="1">
    <p:wipe dir="d"/>
  </p:transition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Calibri"/>
              </a:defRPr>
            </a:pPr>
            <a:r>
              <a:t>FAILURE &amp; RECOVERY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FF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6B7B96"/>
                </a:solidFill>
                <a:latin typeface="Calibri"/>
              </a:defRPr>
            </a:pPr>
            <a:r>
              <a:t>Autonomous Solar-Conjunction Link-Blackout Survival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Scenario: Earth–Sun–Mars conjunction — corona collapses the 1550 nm link below the 0.3 forward threshold [A1]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4320" y="1783080"/>
          <a:ext cx="1161288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576"/>
                <a:gridCol w="2322576"/>
                <a:gridCol w="2322576"/>
                <a:gridCol w="2322576"/>
                <a:gridCol w="2322576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Path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Band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Quality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Reward [A8]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Direct Mars → Earth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1550 nm optical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0.05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CLOSED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−1.438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Mars → ES-L4 → Earth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Ka-band RF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0.65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OPEN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−0.201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Mars → ES-L5 → Earth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Ka-band RF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0.60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OPEN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−0.201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74320" y="3657600"/>
            <a:ext cx="5760720" cy="21945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D4AA"/>
                </a:solidFill>
                <a:latin typeface="Calibri"/>
              </a:defRPr>
            </a:pPr>
            <a:r>
              <a:t>How AETHERIX Recovers (automatically)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1. Detect — optical Q-value collapses (q&lt;0.3)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2. Re-route — agent picks highest-Q: ES-L4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   (Ka-band RF, 60° solar elongation, avoids corona)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3. Prioritise — policy engine fires two rules: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   P0 EMERGENCY → forward on best (Ka-band) link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   P4 BULK → store locally, defer past conjunction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3657600"/>
            <a:ext cx="5577840" cy="21945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8B5CF6"/>
                </a:solidFill>
                <a:latin typeface="Calibri"/>
              </a:defRPr>
            </a:pPr>
            <a:r>
              <a:t>Why Lagrange Relays [3][A2]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ES-L4 / ES-L5 sit 60° ahead/behind Earth.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They keep line-of-sight to Mars around the solar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limb even at true conjunction.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Direct Earth–Mars: 0% availability at conjunction.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Via ES-L4/L5: 50–70% availability retained [A8].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Geometry is Earth-side — no Mars relay solves this.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9893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2ECC71"/>
                </a:solidFill>
                <a:latin typeface="Calibri"/>
              </a:defRPr>
            </a:pPr>
            <a:r>
              <a:t>Outcome: throughput drops (optical→RF) but no mission-critical data lost. Run live: python run_simulation.py --module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[A8] run_simulation Module 4 (−1.438 / −0.201)  ·  [A1] rl_agent.py (0.3 threshold)  ·  [3] JPL Horizons (Lagrange)  ·  [A2] topology.py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27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>
                <a:solidFill>
                  <a:srgbClr val="00D4AA"/>
                </a:solidFill>
              </a:defRPr>
            </a:pPr>
            <a:r>
              <a:t>AETHERIX Delivers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463040"/>
            <a:ext cx="3931920" cy="1554480"/>
          </a:xfrm>
          <a:prstGeom prst="roundRect">
            <a:avLst/>
          </a:prstGeom>
          <a:solidFill>
            <a:srgbClr val="141B2D"/>
          </a:solidFill>
          <a:ln w="3175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800"/>
              </a:spcAft>
              <a:defRPr sz="1400" b="1">
                <a:solidFill>
                  <a:srgbClr val="FF4D4D"/>
                </a:solidFill>
                <a:latin typeface="Calibri"/>
              </a:defRPr>
            </a:pPr>
            <a:r>
              <a:t>Problem Solved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TCP/IP can’t work at interplanetary distances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54880" y="1463040"/>
            <a:ext cx="3931920" cy="1554480"/>
          </a:xfrm>
          <a:prstGeom prst="roundRect">
            <a:avLst/>
          </a:prstGeom>
          <a:solidFill>
            <a:srgbClr val="141B2D"/>
          </a:solidFill>
          <a:ln w="3175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800"/>
              </a:spcAft>
              <a:defRPr sz="1400" b="1">
                <a:solidFill>
                  <a:srgbClr val="2ECC71"/>
                </a:solidFill>
                <a:latin typeface="Calibri"/>
              </a:defRPr>
            </a:pPr>
            <a:r>
              <a:t>What We Built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BPv7 • RL Routing • QKD • Optical/RF Hybrid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12467" y="3383280"/>
            <a:ext cx="19202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10-100×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Target Speedup 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61307" y="3383280"/>
            <a:ext cx="19202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&gt;95%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Availability (target)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147" y="3383280"/>
            <a:ext cx="19202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RL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Adaptive Routing [A1]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58987" y="3383280"/>
            <a:ext cx="19202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FF8C00"/>
                </a:solidFill>
                <a:latin typeface="Calibri"/>
              </a:defRPr>
            </a:pPr>
            <a:r>
              <a:t>QKD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Quantum Security [13][15]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[1] NASA  ·  [3] JPL Horizons  ·  [9][12] IETF  ·  [13][15] QKD  ·  [A1][A2][A4][A5][A8] AETHERIX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28 / 31</a:t>
            </a:r>
          </a:p>
        </p:txBody>
      </p:sp>
    </p:spTree>
  </p:cSld>
  <p:transition spd="med" advClick="1">
    <p:cover dir="l"/>
  </p:transition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Calibri"/>
              </a:defRPr>
            </a:pPr>
            <a:r>
              <a:t>REFERENCES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B7B96"/>
                </a:solidFill>
                <a:latin typeface="Calibri"/>
              </a:defRPr>
            </a:pPr>
            <a:r>
              <a:t>Industry &amp; Scientific Sources [1]–[20]  ·  three-layer attribution: [N] industry · [AN] this project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14630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[1] NASA JPL, Mars Relay Network User's Guide, 2024.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18745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[2] CCSDS, Bundle Protocol Spec., 734.2-B-1, 2015.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22860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[3] JPL Horizons, Earth–Mars Ephemeris, 2025.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269748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[4] NASA, Deep Space Optical Comm. (DSOC), Psyche, 2024.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31089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[5] CCSDS, Optical Comm. Physical Layer, 141.0-B-1, 2019.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35204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[6] CCSDS, TM Synchronization and Channel Coding, 131.0-B-5, 2023.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39319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[7] CCSDS, Lossless Data Compression, 121.0-B-3, 2020.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43434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[8] CCSDS, Image Data Compression, 122.0-B-2, 2017.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475488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[9] IETF, Bundle Protocol Version 7, RFC 9171, 2022.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51663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[10] IETF, Licklider Transmission Protocol, RFC 5326, 2008.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4630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[11] IETF, DTN TCP Convergence Layer, RFC 7242, 2014.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8745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[12] IETF, Delay-Tolerant Networking Architecture, RFC 4838, 2007.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2860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[13] Bennett &amp; Brassard, Quantum Cryptography, IEEE ICC, 1984.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69748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[14] Ekert, Quantum Cryptography Based on Bell's Theorem, PRL 67, 1991.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1089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[15] Shor &amp; Preskill, Simple Proof of Security of BB84, PRL 85, 2000.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5204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[16] NIST, Module-Lattice-Based KEM, FIPS 203, 2024.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9319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[17] NIST, Module-Lattice-Based Digital Signature, FIPS 204, 2024.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43434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[18] BAE Systems, RAD750 Radiation-Hardened PowerPC, 2024.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475488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[19] ESA/Gaisler, LEON3FT Processor, 2023.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51663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[20] IETF, RFC 4838 §3.1, 2007 (DTN challenges).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Full URLs: github.com/matx104/AETHERIX  ·  next slide: project sources [A1]–[A8]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29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Calibri"/>
              </a:defRPr>
            </a:pPr>
            <a:r>
              <a:t>REFERENCES (cont.)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B7B96"/>
                </a:solidFill>
                <a:latin typeface="Calibri"/>
              </a:defRPr>
            </a:pPr>
            <a:r>
              <a:t>Project Sources [A1]–[A8]  ·  M. A. Tariq, AETHERIX, github.com/matx104/AETHERIX (2025)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15087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[A1] RL Routing Agent — src/routing/rl_agent.py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19202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[A2] Network Topology — src/orbital/topology.py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23317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[A3] End-to-End Simulation — run_simulation.py Module 3 (RL training)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27432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[A4] Optical Link Budget Calculator — src/infrastructure/link_budget.py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15087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[A5] QKD Protocol Implementation — src/security/qkd.py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19202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[A6] Radiation Hardening Model — src/computing/radiation.py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23317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[A7] Data Prioritization Engine — src/routing/prioritization.py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60" y="27432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[A8] Failure &amp; Recovery Simulation — run_simulation.py Module 4 (conjunction)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" y="3383280"/>
            <a:ext cx="11704320" cy="2011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8B5CF6"/>
                </a:solidFill>
                <a:latin typeface="Calibri"/>
              </a:defRPr>
            </a:pPr>
            <a:r>
              <a:t>Three-Layer Attribution (resolves the prior citation gap)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Layer A — Industry/scientific baseline [1]–[20] (e.g. NASA MRO 0.5–6 Mbps [1]).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Layer B — This project's design decision [A1]–[A8] (cite the code).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Layer C — Demonstrated simulation results [A6][A8] (cite the run, e.g. radiation 200× [A6]).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Design targets (&gt;95% availability, 2–200 Mbps capability) are labelled as such, never as measured results.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Reproducible: python run_simulation.py  ·  643 tests: python -m pytest tests/ -q  ·  matx104.github.io/AETHERIX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30 / 31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1127729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6400" b="1">
                <a:solidFill>
                  <a:srgbClr val="FFFFFF"/>
                </a:solidFill>
              </a:defRPr>
            </a:pPr>
            <a:r>
              <a:t>THANK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0" y="1554480"/>
            <a:ext cx="256032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112772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00D4AA"/>
                </a:solidFill>
              </a:defRPr>
            </a:pPr>
            <a:r>
              <a:t>Questions?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12467" y="274320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10-100×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Target Speedup 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61307" y="274320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&gt;95%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Availability (target)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147" y="274320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RL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Adaptive Routing [A1]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58987" y="274320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FF8C00"/>
                </a:solidFill>
                <a:latin typeface="Calibri"/>
              </a:defRPr>
            </a:pPr>
            <a:r>
              <a:t>QKD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Quantum Security [13][15]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02336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Muhammad Abdullah Tariq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48056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6B7B96"/>
                </a:solidFill>
              </a:defRPr>
            </a:pPr>
            <a:r>
              <a:t>matx104.github.io/AETHERIX  |  github.com/matx104/AETHERIX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transition spd="med" advClick="1">
    <p:fade/>
  </p:transition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